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22"/>
  </p:notesMasterIdLst>
  <p:sldIdLst>
    <p:sldId id="256" r:id="rId2"/>
    <p:sldId id="284" r:id="rId3"/>
    <p:sldId id="272" r:id="rId4"/>
    <p:sldId id="294" r:id="rId5"/>
    <p:sldId id="264" r:id="rId6"/>
    <p:sldId id="299" r:id="rId7"/>
    <p:sldId id="300" r:id="rId8"/>
    <p:sldId id="270" r:id="rId9"/>
    <p:sldId id="271" r:id="rId10"/>
    <p:sldId id="275" r:id="rId11"/>
    <p:sldId id="276" r:id="rId12"/>
    <p:sldId id="263" r:id="rId13"/>
    <p:sldId id="274" r:id="rId14"/>
    <p:sldId id="282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6" charset="-52"/>
              </a:defRPr>
            </a:lvl1pPr>
          </a:lstStyle>
          <a:p>
            <a:endParaRPr lang="ru-RU"/>
          </a:p>
        </p:txBody>
      </p:sp>
      <p:sp>
        <p:nvSpPr>
          <p:cNvPr id="3074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6" charset="-52"/>
              </a:defRPr>
            </a:lvl1pPr>
          </a:lstStyle>
          <a:p>
            <a:fld id="{15951602-3C8F-4B5F-8A56-564C9AE72795}" type="datetimeFigureOut">
              <a:rPr lang="en-US"/>
              <a:pPr/>
              <a:t>2/27/2016</a:t>
            </a:fld>
            <a:endParaRPr lang="en-US"/>
          </a:p>
        </p:txBody>
      </p:sp>
      <p:sp>
        <p:nvSpPr>
          <p:cNvPr id="3075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076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7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6" charset="-52"/>
              </a:defRPr>
            </a:lvl1pPr>
          </a:lstStyle>
          <a:p>
            <a:endParaRPr lang="ru-RU"/>
          </a:p>
        </p:txBody>
      </p:sp>
      <p:sp>
        <p:nvSpPr>
          <p:cNvPr id="3078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6" charset="-52"/>
              </a:defRPr>
            </a:lvl1pPr>
          </a:lstStyle>
          <a:p>
            <a:fld id="{E0DE78B1-C070-4199-9B22-F3E56E1C5E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66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66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66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66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66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4578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25098D0-5010-49FD-92C4-3F2ACCC20078}" type="slidenum">
              <a:rPr lang="en-US" sz="1200">
                <a:latin typeface="Calibri" pitchFamily="66" charset="-52"/>
              </a:rPr>
              <a:pPr algn="r"/>
              <a:t>5</a:t>
            </a:fld>
            <a:endParaRPr lang="en-US" sz="1200">
              <a:latin typeface="Calibri" pitchFamily="66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5AE-62C7-450E-95B4-BCDE7F1EB2E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922E-19B4-427B-8478-157FE3CE8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65BE-23AE-49C6-B691-3422095ECFBB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3CEE-C623-44F1-BB45-B786CD9F4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A7CD-03F5-43E3-B0A7-6AA95A02579C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C873-F5E0-4518-BD8F-2474C881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0C-3823-4780-93AA-A43C8AF77F5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CE8A-130E-4EC6-BD54-684EF85CA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5D26-5D67-4350-B728-0FD14C2363D6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8BC5-CB05-4E36-A5CC-32214F86A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1E52-5E54-4216-823F-D2FD9C958D8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8A05-BA28-41B0-B67E-1A5E868D8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06F9-9026-440E-BB10-AAA356A6CC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9795-ABA4-4C56-939A-4DAC05DC3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EA0-4001-4612-93BE-2C122D706BA3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AC96-3C64-4740-94B6-CDE4D8ACE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3EC5-E5B6-4726-A1F4-3C0ABF0D8067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E44C-5A31-49D1-B427-618F899C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8072-10F1-4C68-B3B1-BF134A0A5E53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059B-7EFC-457F-8E9D-364B1B2EC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BA30-8CEE-4159-836F-AB41386C83F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D4C-045B-452B-A70A-7FF697940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26DF-6FEF-4F95-B250-E5C230871F86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CC08-E7CE-43E6-A98C-552D4AD04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ziks.org.ua/wp-content/uploads/2008/12/polushar4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fiziks.org.ua/wp-content/uploads/2009/07/polushar2.jpg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9" descr="http://class-fizika.narod.ru/slinky/1.jpg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3357563"/>
            <a:ext cx="140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Рисунок 7" descr="http://class-fizika.narod.ru/slinky/05.jpg"/>
          <p:cNvPicPr>
            <a:picLocks noRo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428875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Рисунок 11" descr="http://class-fizika.spb.ru/ptitch/03.jpg"/>
          <p:cNvPicPr>
            <a:picLocks noRo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500438"/>
            <a:ext cx="1133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Рисунок 10" descr="http://class-fizika.narod.ru/slinky/7.jpg"/>
          <p:cNvPicPr>
            <a:picLocks noRo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5286375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Заголовок 1"/>
          <p:cNvPicPr>
            <a:picLocks noGrp="1" noRot="1" noChangeArrowheads="1"/>
          </p:cNvPicPr>
          <p:nvPr>
            <p:ph type="ctrTitle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358900" y="1749425"/>
            <a:ext cx="7785100" cy="1841500"/>
          </a:xfrm>
        </p:spPr>
      </p:pic>
      <p:sp>
        <p:nvSpPr>
          <p:cNvPr id="4102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611563"/>
            <a:ext cx="7772400" cy="1200150"/>
          </a:xfrm>
        </p:spPr>
        <p:txBody>
          <a:bodyPr lIns="45720" rIns="45720"/>
          <a:lstStyle/>
          <a:p>
            <a:pPr marL="0" indent="0" algn="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</a:rPr>
              <a:t>Цель: изучить использование физических явлений в игрушках</a:t>
            </a:r>
          </a:p>
        </p:txBody>
      </p:sp>
      <p:pic>
        <p:nvPicPr>
          <p:cNvPr id="4103" name="Рисунок 3" descr="http://class-fizika.spb.ru/ptitch/01.jpg"/>
          <p:cNvPicPr>
            <a:picLocks noRo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0"/>
            <a:ext cx="2667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Рисунок 4" descr="http://class-fizika.narod.ru/caled/14.jpg"/>
          <p:cNvPicPr>
            <a:picLocks noRo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857250"/>
            <a:ext cx="1809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Рисунок 5" descr="http://class-fizika.narod.ru/slinky/12.jpg"/>
          <p:cNvPicPr>
            <a:picLocks noRo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4929188"/>
            <a:ext cx="1285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Рисунок 6" descr="http://class-fizika.narod.ru/slinky/3.gif"/>
          <p:cNvPicPr>
            <a:picLocks noRo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75" y="53578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Рисунок 8" descr="http://class-fizika.narod.ru/slinky/10.jpg"/>
          <p:cNvPicPr>
            <a:picLocks noRo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13" y="571500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00232" y="5357826"/>
            <a:ext cx="481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Работу </a:t>
            </a:r>
            <a:r>
              <a:rPr lang="ru-RU" dirty="0" err="1" smtClean="0"/>
              <a:t>выполнил:Сименищев</a:t>
            </a:r>
            <a:r>
              <a:rPr lang="ru-RU" dirty="0" smtClean="0"/>
              <a:t> Кирилл</a:t>
            </a:r>
          </a:p>
          <a:p>
            <a:r>
              <a:rPr lang="ru-RU" smtClean="0"/>
              <a:t>Руководитель : Жукова Т.З.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SzPct val="65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"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Поведение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волчка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в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высшей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степени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удивительно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!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Если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он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вертится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то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сразу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опрокидывается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его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удержать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в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равновесии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кончике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это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совершенно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другой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предмет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когда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он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кружится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он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только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падает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но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проявляет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сопротивление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когда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его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толкают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, 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даже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принимает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все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более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более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вертикальное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положение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65" charset="-52"/>
              </a:rPr>
              <a:t>." </a:t>
            </a:r>
            <a:r>
              <a:rPr lang="en-US" dirty="0" smtClean="0">
                <a:latin typeface="Times New Roman" pitchFamily="65" charset="-52"/>
              </a:rPr>
              <a:t>– </a:t>
            </a:r>
            <a:endParaRPr lang="ru-RU" dirty="0" smtClean="0">
              <a:latin typeface="Times New Roman" pitchFamily="65" charset="-52"/>
            </a:endParaRPr>
          </a:p>
          <a:p>
            <a:pPr>
              <a:spcBef>
                <a:spcPct val="0"/>
              </a:spcBef>
              <a:buSzPct val="65000"/>
            </a:pPr>
            <a:r>
              <a:rPr lang="en-US" sz="2000" dirty="0" err="1" smtClean="0">
                <a:latin typeface="Times New Roman" pitchFamily="65" charset="-52"/>
              </a:rPr>
              <a:t>так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>
                <a:latin typeface="Times New Roman" pitchFamily="65" charset="-52"/>
              </a:rPr>
              <a:t>говорил</a:t>
            </a:r>
            <a:r>
              <a:rPr lang="en-US" sz="2000" dirty="0">
                <a:latin typeface="Times New Roman" pitchFamily="65" charset="-52"/>
              </a:rPr>
              <a:t> о </a:t>
            </a:r>
            <a:r>
              <a:rPr lang="en-US" sz="2000" dirty="0" err="1">
                <a:latin typeface="Times New Roman" pitchFamily="65" charset="-52"/>
              </a:rPr>
              <a:t>волчке</a:t>
            </a:r>
            <a:r>
              <a:rPr lang="en-US" sz="2000" dirty="0">
                <a:latin typeface="Times New Roman" pitchFamily="65" charset="-52"/>
              </a:rPr>
              <a:t> </a:t>
            </a:r>
            <a:r>
              <a:rPr lang="en-US" sz="2000" dirty="0" err="1">
                <a:latin typeface="Times New Roman" pitchFamily="65" charset="-52"/>
              </a:rPr>
              <a:t>известный</a:t>
            </a:r>
            <a:r>
              <a:rPr lang="en-US" sz="2000" dirty="0">
                <a:latin typeface="Times New Roman" pitchFamily="65" charset="-52"/>
              </a:rPr>
              <a:t> </a:t>
            </a:r>
            <a:r>
              <a:rPr lang="en-US" sz="2000" dirty="0" err="1">
                <a:latin typeface="Times New Roman" pitchFamily="65" charset="-52"/>
              </a:rPr>
              <a:t>английский</a:t>
            </a:r>
            <a:r>
              <a:rPr lang="en-US" sz="2000" dirty="0">
                <a:latin typeface="Times New Roman" pitchFamily="65" charset="-52"/>
              </a:rPr>
              <a:t> </a:t>
            </a:r>
            <a:r>
              <a:rPr lang="en-US" sz="2000" dirty="0" err="1">
                <a:latin typeface="Times New Roman" pitchFamily="65" charset="-52"/>
              </a:rPr>
              <a:t>ученый</a:t>
            </a:r>
            <a:r>
              <a:rPr lang="en-US" sz="2000" dirty="0">
                <a:latin typeface="Times New Roman" pitchFamily="65" charset="-52"/>
              </a:rPr>
              <a:t> </a:t>
            </a:r>
            <a:r>
              <a:rPr lang="en-US" sz="2000" dirty="0" err="1">
                <a:latin typeface="Times New Roman" pitchFamily="65" charset="-52"/>
              </a:rPr>
              <a:t>Дж</a:t>
            </a:r>
            <a:r>
              <a:rPr lang="en-US" sz="2000" dirty="0">
                <a:latin typeface="Times New Roman" pitchFamily="65" charset="-52"/>
              </a:rPr>
              <a:t>. </a:t>
            </a:r>
            <a:r>
              <a:rPr lang="en-US" sz="2000" dirty="0" err="1">
                <a:latin typeface="Times New Roman" pitchFamily="65" charset="-52"/>
              </a:rPr>
              <a:t>Перри</a:t>
            </a:r>
            <a:r>
              <a:rPr lang="en-US" sz="2000" dirty="0">
                <a:latin typeface="Times New Roman" pitchFamily="65" charset="-52"/>
              </a:rPr>
              <a:t>. </a:t>
            </a:r>
          </a:p>
          <a:p>
            <a:pPr>
              <a:buSzPct val="65000"/>
            </a:pPr>
            <a:endParaRPr lang="en-US" dirty="0"/>
          </a:p>
        </p:txBody>
      </p:sp>
      <p:pic>
        <p:nvPicPr>
          <p:cNvPr id="8194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8288"/>
            <a:ext cx="8242300" cy="1158875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class-fizika.narod.ru/9_class/9_posmotri1/voltsh/9.jpg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0738" y="4800600"/>
            <a:ext cx="19732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357188"/>
            <a:ext cx="8543925" cy="56499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65000"/>
            </a:pPr>
            <a:r>
              <a:rPr lang="en-US" sz="2800" dirty="0" err="1">
                <a:latin typeface="Times New Roman" pitchFamily="65" charset="-52"/>
              </a:rPr>
              <a:t>Волчки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были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привезены</a:t>
            </a:r>
            <a:r>
              <a:rPr lang="en-US" sz="2800" dirty="0">
                <a:latin typeface="Times New Roman" pitchFamily="65" charset="-52"/>
              </a:rPr>
              <a:t> в </a:t>
            </a:r>
            <a:r>
              <a:rPr lang="en-US" sz="2800" dirty="0" err="1">
                <a:latin typeface="Times New Roman" pitchFamily="65" charset="-52"/>
              </a:rPr>
              <a:t>Японию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из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Китая</a:t>
            </a:r>
            <a:r>
              <a:rPr lang="en-US" sz="2800" dirty="0">
                <a:latin typeface="Times New Roman" pitchFamily="65" charset="-52"/>
              </a:rPr>
              <a:t> и </a:t>
            </a:r>
            <a:r>
              <a:rPr lang="en-US" sz="2800" dirty="0" err="1">
                <a:latin typeface="Times New Roman" pitchFamily="65" charset="-52"/>
              </a:rPr>
              <a:t>Кореи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около</a:t>
            </a:r>
            <a:r>
              <a:rPr lang="en-US" sz="2800" dirty="0">
                <a:latin typeface="Times New Roman" pitchFamily="65" charset="-52"/>
              </a:rPr>
              <a:t> 1200 </a:t>
            </a:r>
            <a:r>
              <a:rPr lang="en-US" sz="2800" dirty="0" err="1">
                <a:latin typeface="Times New Roman" pitchFamily="65" charset="-52"/>
              </a:rPr>
              <a:t>лет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назад</a:t>
            </a:r>
            <a:r>
              <a:rPr lang="en-US" sz="2800" dirty="0">
                <a:latin typeface="Times New Roman" pitchFamily="65" charset="-52"/>
              </a:rPr>
              <a:t>. </a:t>
            </a:r>
            <a:r>
              <a:rPr lang="en-US" sz="2800" dirty="0" err="1">
                <a:latin typeface="Times New Roman" pitchFamily="65" charset="-52"/>
              </a:rPr>
              <a:t>Волчок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составляет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одну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из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любимейших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игр</a:t>
            </a:r>
            <a:r>
              <a:rPr lang="en-US" sz="2800" dirty="0">
                <a:latin typeface="Times New Roman" pitchFamily="65" charset="-52"/>
              </a:rPr>
              <a:t> в </a:t>
            </a:r>
            <a:r>
              <a:rPr lang="en-US" sz="2800" dirty="0" err="1">
                <a:latin typeface="Times New Roman" pitchFamily="65" charset="-52"/>
              </a:rPr>
              <a:t>Японии</a:t>
            </a:r>
            <a:r>
              <a:rPr lang="en-US" sz="2800" dirty="0">
                <a:latin typeface="Times New Roman" pitchFamily="65" charset="-52"/>
              </a:rPr>
              <a:t>." </a:t>
            </a:r>
            <a:r>
              <a:rPr lang="en-US" sz="2800" dirty="0" err="1">
                <a:latin typeface="Times New Roman" pitchFamily="65" charset="-52"/>
              </a:rPr>
              <a:t>Некоторые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сделаны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очень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искусно</a:t>
            </a:r>
            <a:r>
              <a:rPr lang="en-US" sz="2800" dirty="0">
                <a:latin typeface="Times New Roman" pitchFamily="65" charset="-52"/>
              </a:rPr>
              <a:t>: </a:t>
            </a:r>
            <a:r>
              <a:rPr lang="en-US" sz="2800" dirty="0" err="1">
                <a:latin typeface="Times New Roman" pitchFamily="65" charset="-52"/>
              </a:rPr>
              <a:t>они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спускаются</a:t>
            </a:r>
            <a:r>
              <a:rPr lang="en-US" sz="2800" dirty="0">
                <a:latin typeface="Times New Roman" pitchFamily="65" charset="-52"/>
              </a:rPr>
              <a:t> с </a:t>
            </a:r>
            <a:r>
              <a:rPr lang="en-US" sz="2800" dirty="0" err="1">
                <a:latin typeface="Times New Roman" pitchFamily="65" charset="-52"/>
              </a:rPr>
              <a:t>горы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танцуют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на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канате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разлетаются</a:t>
            </a:r>
            <a:r>
              <a:rPr lang="en-US" sz="2800" dirty="0">
                <a:latin typeface="Times New Roman" pitchFamily="65" charset="-52"/>
              </a:rPr>
              <a:t> в </a:t>
            </a:r>
            <a:r>
              <a:rPr lang="en-US" sz="2800" dirty="0" err="1">
                <a:latin typeface="Times New Roman" pitchFamily="65" charset="-52"/>
              </a:rPr>
              <a:t>куски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которые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продолжают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вертеться</a:t>
            </a:r>
            <a:r>
              <a:rPr lang="en-US" sz="2800" dirty="0">
                <a:latin typeface="Times New Roman" pitchFamily="65" charset="-52"/>
              </a:rPr>
              <a:t>."</a:t>
            </a:r>
            <a:br>
              <a:rPr lang="en-US" sz="2800" dirty="0">
                <a:latin typeface="Times New Roman" pitchFamily="65" charset="-52"/>
              </a:rPr>
            </a:br>
            <a:r>
              <a:rPr lang="en-US" sz="2800" dirty="0">
                <a:latin typeface="Times New Roman" pitchFamily="65" charset="-52"/>
              </a:rPr>
              <a:t>В </a:t>
            </a:r>
            <a:r>
              <a:rPr lang="en-US" sz="2800" dirty="0" err="1">
                <a:latin typeface="Times New Roman" pitchFamily="65" charset="-52"/>
              </a:rPr>
              <a:t>настоящее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время</a:t>
            </a:r>
            <a:r>
              <a:rPr lang="en-US" sz="2800" dirty="0">
                <a:latin typeface="Times New Roman" pitchFamily="65" charset="-52"/>
              </a:rPr>
              <a:t> в </a:t>
            </a:r>
            <a:r>
              <a:rPr lang="en-US" sz="2800" dirty="0" err="1">
                <a:latin typeface="Times New Roman" pitchFamily="65" charset="-52"/>
              </a:rPr>
              <a:t>Японии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насчитывается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около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тысячи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разных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видов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волчков</a:t>
            </a:r>
            <a:r>
              <a:rPr lang="en-US" sz="2800" dirty="0">
                <a:latin typeface="Times New Roman" pitchFamily="65" charset="-52"/>
              </a:rPr>
              <a:t> , </a:t>
            </a:r>
            <a:r>
              <a:rPr lang="en-US" sz="2800" dirty="0" err="1">
                <a:latin typeface="Times New Roman" pitchFamily="65" charset="-52"/>
              </a:rPr>
              <a:t>формы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которых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могут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быть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самыми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различными</a:t>
            </a:r>
            <a:r>
              <a:rPr lang="en-US" sz="2800" dirty="0">
                <a:latin typeface="Times New Roman" pitchFamily="65" charset="-52"/>
              </a:rPr>
              <a:t> - </a:t>
            </a:r>
            <a:r>
              <a:rPr lang="en-US" sz="2800" dirty="0" err="1">
                <a:latin typeface="Times New Roman" pitchFamily="65" charset="-52"/>
              </a:rPr>
              <a:t>от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обыкновенных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вертящихся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волчков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до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изделий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сложной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причудливой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формы</a:t>
            </a:r>
            <a:r>
              <a:rPr lang="en-US" sz="2800" dirty="0">
                <a:latin typeface="Times New Roman" pitchFamily="65" charset="-52"/>
              </a:rPr>
              <a:t>. </a:t>
            </a:r>
            <a:r>
              <a:rPr lang="en-US" sz="2800" dirty="0" err="1">
                <a:latin typeface="Times New Roman" pitchFamily="65" charset="-52"/>
              </a:rPr>
              <a:t>Их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размеры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колеблются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от</a:t>
            </a:r>
            <a:r>
              <a:rPr lang="en-US" sz="2800" dirty="0">
                <a:latin typeface="Times New Roman" pitchFamily="65" charset="-52"/>
              </a:rPr>
              <a:t> 0,5 </a:t>
            </a:r>
            <a:r>
              <a:rPr lang="en-US" sz="2800" dirty="0" err="1">
                <a:latin typeface="Times New Roman" pitchFamily="65" charset="-52"/>
              </a:rPr>
              <a:t>мм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до</a:t>
            </a:r>
            <a:r>
              <a:rPr lang="en-US" sz="2800" dirty="0">
                <a:latin typeface="Times New Roman" pitchFamily="65" charset="-52"/>
              </a:rPr>
              <a:t> 90 </a:t>
            </a:r>
            <a:r>
              <a:rPr lang="en-US" sz="2800" dirty="0" err="1">
                <a:latin typeface="Times New Roman" pitchFamily="65" charset="-52"/>
              </a:rPr>
              <a:t>см</a:t>
            </a:r>
            <a:r>
              <a:rPr lang="en-US" sz="2800" dirty="0">
                <a:latin typeface="Times New Roman" pitchFamily="65" charset="-52"/>
              </a:rPr>
              <a:t>.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2800" dirty="0">
                <a:latin typeface="Times New Roman" pitchFamily="65" charset="-52"/>
              </a:rPr>
              <a:t>В </a:t>
            </a:r>
            <a:r>
              <a:rPr lang="en-US" sz="2800" dirty="0" err="1">
                <a:latin typeface="Times New Roman" pitchFamily="65" charset="-52"/>
              </a:rPr>
              <a:t>зависимости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того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как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они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приводятся</a:t>
            </a:r>
            <a:r>
              <a:rPr lang="en-US" sz="2800" dirty="0">
                <a:latin typeface="Times New Roman" pitchFamily="65" charset="-52"/>
              </a:rPr>
              <a:t> в </a:t>
            </a:r>
            <a:r>
              <a:rPr lang="en-US" sz="2800" dirty="0" err="1">
                <a:latin typeface="Times New Roman" pitchFamily="65" charset="-52"/>
              </a:rPr>
              <a:t>движение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различают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вертящиеся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трущиеся</a:t>
            </a:r>
            <a:r>
              <a:rPr lang="en-US" sz="2800" dirty="0">
                <a:latin typeface="Times New Roman" pitchFamily="65" charset="-52"/>
              </a:rPr>
              <a:t>, </a:t>
            </a:r>
            <a:r>
              <a:rPr lang="en-US" sz="2800" dirty="0" err="1">
                <a:latin typeface="Times New Roman" pitchFamily="65" charset="-52"/>
              </a:rPr>
              <a:t>управляемые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нитью</a:t>
            </a:r>
            <a:r>
              <a:rPr lang="en-US" sz="2800" dirty="0">
                <a:latin typeface="Times New Roman" pitchFamily="65" charset="-52"/>
              </a:rPr>
              <a:t> и </a:t>
            </a:r>
            <a:r>
              <a:rPr lang="en-US" sz="2800" dirty="0" err="1">
                <a:latin typeface="Times New Roman" pitchFamily="65" charset="-52"/>
              </a:rPr>
              <a:t>бросаемые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волчки</a:t>
            </a:r>
            <a:r>
              <a:rPr lang="en-US" sz="2800" dirty="0">
                <a:latin typeface="Times New Roman" pitchFamily="65" charset="-52"/>
              </a:rPr>
              <a:t>. </a:t>
            </a:r>
            <a:r>
              <a:rPr lang="en-US" sz="2800" dirty="0" err="1">
                <a:latin typeface="Times New Roman" pitchFamily="65" charset="-52"/>
              </a:rPr>
              <a:t>Некоторые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из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них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во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время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раскручивания</a:t>
            </a:r>
            <a:r>
              <a:rPr lang="en-US" sz="2800" dirty="0">
                <a:latin typeface="Times New Roman" pitchFamily="65" charset="-52"/>
              </a:rPr>
              <a:t> </a:t>
            </a:r>
            <a:r>
              <a:rPr lang="en-US" sz="2800" dirty="0" err="1">
                <a:latin typeface="Times New Roman" pitchFamily="65" charset="-52"/>
              </a:rPr>
              <a:t>жужжат</a:t>
            </a:r>
            <a:r>
              <a:rPr lang="en-US" sz="2800" dirty="0">
                <a:latin typeface="Times New Roman" pitchFamily="65" charset="-52"/>
              </a:rPr>
              <a:t>.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Рисунок 7" descr="http://class-fizika.narod.ru/9_class/9_posmotri1/voltsh/5.jpg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00636"/>
            <a:ext cx="16906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Рисунок 6" descr="http://class-fizika.narod.ru/9_class/9_posmotri1/voltsh/3.jpg"/>
          <p:cNvPicPr>
            <a:picLocks noRo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35782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Содержимое 3" descr="http://class-fizika.narod.ru/9_class/9_posmotri1/voltsh/8.jpg"/>
          <p:cNvPicPr>
            <a:picLocks noGrp="1" noRo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205163" cy="4598988"/>
          </a:xfrm>
        </p:spPr>
      </p:pic>
      <p:pic>
        <p:nvPicPr>
          <p:cNvPr id="11266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46113" y="0"/>
            <a:ext cx="8497887" cy="857250"/>
          </a:xfrm>
        </p:spPr>
      </p:pic>
      <p:pic>
        <p:nvPicPr>
          <p:cNvPr id="11268" name="Рисунок 5" descr="http://class-fizika.narod.ru/9_class/9_posmotri1/voltsh/10.jpg"/>
          <p:cNvPicPr>
            <a:picLocks noRo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14884"/>
            <a:ext cx="17224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Рисунок 8" descr="http://class-fizika.narod.ru/9_class/9_posmotri1/voltsh/0001.gif"/>
          <p:cNvPicPr>
            <a:picLocks noRo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12" y="0"/>
            <a:ext cx="1857388" cy="174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786182" y="857233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5000"/>
            </a:pPr>
            <a:r>
              <a:rPr lang="en-US" sz="3200" dirty="0" err="1" smtClean="0">
                <a:latin typeface="Times New Roman" pitchFamily="65" charset="-52"/>
              </a:rPr>
              <a:t>Волчок</a:t>
            </a:r>
            <a:r>
              <a:rPr lang="en-US" sz="3200" dirty="0" smtClean="0">
                <a:latin typeface="Times New Roman" pitchFamily="65" charset="-52"/>
              </a:rPr>
              <a:t> - </a:t>
            </a:r>
            <a:r>
              <a:rPr lang="en-US" sz="3200" dirty="0" err="1" smtClean="0">
                <a:latin typeface="Times New Roman" pitchFamily="65" charset="-52"/>
              </a:rPr>
              <a:t>это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незамысловатая</a:t>
            </a:r>
            <a:r>
              <a:rPr lang="en-US" sz="3200" dirty="0" smtClean="0">
                <a:latin typeface="Times New Roman" pitchFamily="65" charset="-52"/>
              </a:rPr>
              <a:t> с </a:t>
            </a:r>
            <a:r>
              <a:rPr lang="en-US" sz="3200" dirty="0" err="1" smtClean="0">
                <a:latin typeface="Times New Roman" pitchFamily="65" charset="-52"/>
              </a:rPr>
              <a:t>виду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игрушка</a:t>
            </a:r>
            <a:r>
              <a:rPr lang="en-US" sz="3200" dirty="0" smtClean="0">
                <a:latin typeface="Times New Roman" pitchFamily="65" charset="-52"/>
              </a:rPr>
              <a:t>, </a:t>
            </a:r>
            <a:r>
              <a:rPr lang="en-US" sz="3200" dirty="0" err="1" smtClean="0">
                <a:latin typeface="Times New Roman" pitchFamily="65" charset="-52"/>
              </a:rPr>
              <a:t>которой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развлекались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дети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всех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времен</a:t>
            </a:r>
            <a:r>
              <a:rPr lang="en-US" sz="3200" dirty="0" smtClean="0">
                <a:latin typeface="Times New Roman" pitchFamily="65" charset="-52"/>
              </a:rPr>
              <a:t> и </a:t>
            </a:r>
            <a:r>
              <a:rPr lang="en-US" sz="3200" dirty="0" err="1" smtClean="0">
                <a:latin typeface="Times New Roman" pitchFamily="65" charset="-52"/>
              </a:rPr>
              <a:t>народов</a:t>
            </a:r>
            <a:r>
              <a:rPr lang="en-US" sz="3200" dirty="0" smtClean="0">
                <a:latin typeface="Times New Roman" pitchFamily="65" charset="-52"/>
              </a:rPr>
              <a:t>. </a:t>
            </a:r>
            <a:r>
              <a:rPr lang="en-US" sz="3200" dirty="0" err="1" smtClean="0">
                <a:latin typeface="Times New Roman" pitchFamily="65" charset="-52"/>
              </a:rPr>
              <a:t>Но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она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обладает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целым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рядом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удивительных</a:t>
            </a:r>
            <a:r>
              <a:rPr lang="en-US" sz="3200" dirty="0" smtClean="0">
                <a:latin typeface="Times New Roman" pitchFamily="65" charset="-52"/>
              </a:rPr>
              <a:t> и </a:t>
            </a:r>
            <a:r>
              <a:rPr lang="en-US" sz="3200" dirty="0" err="1" smtClean="0">
                <a:latin typeface="Times New Roman" pitchFamily="65" charset="-52"/>
              </a:rPr>
              <a:t>на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первый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взгляд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необъяснимых</a:t>
            </a:r>
            <a:r>
              <a:rPr lang="en-US" sz="3200" dirty="0" smtClean="0">
                <a:latin typeface="Times New Roman" pitchFamily="65" charset="-52"/>
              </a:rPr>
              <a:t> </a:t>
            </a:r>
            <a:r>
              <a:rPr lang="en-US" sz="3200" dirty="0" err="1" smtClean="0">
                <a:latin typeface="Times New Roman" pitchFamily="65" charset="-52"/>
              </a:rPr>
              <a:t>свойств</a:t>
            </a:r>
            <a:r>
              <a:rPr lang="en-US" sz="3200" dirty="0" smtClean="0">
                <a:latin typeface="Times New Roman" pitchFamily="65" charset="-52"/>
              </a:rPr>
              <a:t>!</a:t>
            </a:r>
            <a:endParaRPr lang="en-US" sz="3200" dirty="0">
              <a:latin typeface="Times New Roman" pitchFamily="65" charset="-52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Физика в игрушках. Волчок Томсона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33206"/>
            <a:ext cx="3650805" cy="553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14876" y="214290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65" charset="-52"/>
              </a:rPr>
              <a:t>Волчок</a:t>
            </a:r>
            <a:r>
              <a:rPr lang="en-US" sz="2800" dirty="0" smtClean="0">
                <a:latin typeface="Times New Roman" pitchFamily="65" charset="-52"/>
              </a:rPr>
              <a:t> </a:t>
            </a:r>
            <a:r>
              <a:rPr lang="en-US" sz="2800" dirty="0" err="1" smtClean="0">
                <a:latin typeface="Times New Roman" pitchFamily="65" charset="-52"/>
              </a:rPr>
              <a:t>Томсона</a:t>
            </a:r>
            <a:r>
              <a:rPr lang="en-US" sz="28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представляет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собой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шар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усеченной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формы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по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центру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среза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которого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расположена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ось</a:t>
            </a:r>
            <a:r>
              <a:rPr lang="en-US" sz="2000" dirty="0" smtClean="0">
                <a:latin typeface="Times New Roman" pitchFamily="65" charset="-52"/>
              </a:rPr>
              <a:t>. </a:t>
            </a:r>
            <a:r>
              <a:rPr lang="en-US" sz="2000" dirty="0" err="1" smtClean="0">
                <a:latin typeface="Times New Roman" pitchFamily="65" charset="-52"/>
              </a:rPr>
              <a:t>Если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ее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сильно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раскрутить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установив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волчок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на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ровной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поверхности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вы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сможете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наблюдать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эффект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казалось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бы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нарушающий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законы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физики</a:t>
            </a:r>
            <a:r>
              <a:rPr lang="en-US" sz="2000" dirty="0" smtClean="0">
                <a:latin typeface="Times New Roman" pitchFamily="65" charset="-52"/>
              </a:rPr>
              <a:t>. </a:t>
            </a:r>
            <a:r>
              <a:rPr lang="en-US" sz="2000" dirty="0" err="1" smtClean="0">
                <a:latin typeface="Times New Roman" pitchFamily="65" charset="-52"/>
              </a:rPr>
              <a:t>Ускоряясь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волчок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вопреки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всем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ожиданиям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опрокидывается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набок</a:t>
            </a:r>
            <a:r>
              <a:rPr lang="en-US" sz="2000" dirty="0" smtClean="0">
                <a:latin typeface="Times New Roman" pitchFamily="65" charset="-52"/>
              </a:rPr>
              <a:t> и </a:t>
            </a:r>
            <a:r>
              <a:rPr lang="en-US" sz="2000" dirty="0" err="1" smtClean="0">
                <a:latin typeface="Times New Roman" pitchFamily="65" charset="-52"/>
              </a:rPr>
              <a:t>продолжает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переворачиваться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дальше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пока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не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встанет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на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ось</a:t>
            </a:r>
            <a:r>
              <a:rPr lang="en-US" sz="2000" dirty="0" smtClean="0">
                <a:latin typeface="Times New Roman" pitchFamily="65" charset="-52"/>
              </a:rPr>
              <a:t>, </a:t>
            </a:r>
            <a:r>
              <a:rPr lang="en-US" sz="2000" dirty="0" err="1" smtClean="0">
                <a:latin typeface="Times New Roman" pitchFamily="65" charset="-52"/>
              </a:rPr>
              <a:t>на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которой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будет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затем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продолжать</a:t>
            </a:r>
            <a:r>
              <a:rPr lang="en-US" sz="2000" dirty="0" smtClean="0">
                <a:latin typeface="Times New Roman" pitchFamily="65" charset="-52"/>
              </a:rPr>
              <a:t> </a:t>
            </a:r>
            <a:r>
              <a:rPr lang="en-US" sz="2000" dirty="0" err="1" smtClean="0">
                <a:latin typeface="Times New Roman" pitchFamily="65" charset="-52"/>
              </a:rPr>
              <a:t>вращаться</a:t>
            </a:r>
            <a:endParaRPr lang="en-US" sz="2000" dirty="0">
              <a:latin typeface="Times New Roman" pitchFamily="65" charset="-5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Физика в игрушках. Волчок Томсона"/>
          <p:cNvPicPr>
            <a:picLocks noGrp="1" noRo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3786188" cy="2928937"/>
          </a:xfrm>
        </p:spPr>
      </p:pic>
      <p:pic>
        <p:nvPicPr>
          <p:cNvPr id="4" name="Содержимое 3" descr="Физика в игрушках. Волчок Томсона"/>
          <p:cNvPicPr>
            <a:picLocks noRo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647946"/>
            <a:ext cx="4738694" cy="42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Рисунок 156" descr="volchok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52"/>
            <a:ext cx="377254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2000250"/>
            <a:ext cx="7758113" cy="4006850"/>
          </a:xfrm>
        </p:spPr>
        <p:txBody>
          <a:bodyPr/>
          <a:lstStyle/>
          <a:p>
            <a:pPr>
              <a:spcBef>
                <a:spcPct val="0"/>
              </a:spcBef>
              <a:buSzPct val="65000"/>
            </a:pPr>
            <a:r>
              <a:rPr lang="en-US" sz="2100" dirty="0" err="1">
                <a:latin typeface="Times New Roman" pitchFamily="65" charset="-52"/>
              </a:rPr>
              <a:t>Китайцы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возможно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использовали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йо-йо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приблизительно</a:t>
            </a:r>
            <a:r>
              <a:rPr lang="en-US" sz="2100" dirty="0">
                <a:latin typeface="Times New Roman" pitchFamily="65" charset="-52"/>
              </a:rPr>
              <a:t> в 1000 г. </a:t>
            </a:r>
            <a:r>
              <a:rPr lang="en-US" sz="2100" dirty="0" err="1">
                <a:latin typeface="Times New Roman" pitchFamily="65" charset="-52"/>
              </a:rPr>
              <a:t>н.э</a:t>
            </a:r>
            <a:r>
              <a:rPr lang="en-US" sz="2100" dirty="0">
                <a:latin typeface="Times New Roman" pitchFamily="65" charset="-52"/>
              </a:rPr>
              <a:t>. </a:t>
            </a:r>
            <a:r>
              <a:rPr lang="en-US" sz="2100" dirty="0" err="1">
                <a:latin typeface="Times New Roman" pitchFamily="65" charset="-52"/>
              </a:rPr>
              <a:t>Самые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ранние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сохранившиеся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йо-йо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датированы</a:t>
            </a:r>
            <a:r>
              <a:rPr lang="en-US" sz="2100" dirty="0">
                <a:latin typeface="Times New Roman" pitchFamily="65" charset="-52"/>
              </a:rPr>
              <a:t> 500 г. </a:t>
            </a:r>
            <a:r>
              <a:rPr lang="en-US" sz="2100" dirty="0" err="1">
                <a:latin typeface="Times New Roman" pitchFamily="65" charset="-52"/>
              </a:rPr>
              <a:t>до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н.э</a:t>
            </a:r>
            <a:r>
              <a:rPr lang="en-US" sz="2100" dirty="0">
                <a:latin typeface="Times New Roman" pitchFamily="65" charset="-52"/>
              </a:rPr>
              <a:t>. и </a:t>
            </a:r>
            <a:r>
              <a:rPr lang="en-US" sz="2100" dirty="0" err="1">
                <a:latin typeface="Times New Roman" pitchFamily="65" charset="-52"/>
              </a:rPr>
              <a:t>производились</a:t>
            </a:r>
            <a:r>
              <a:rPr lang="en-US" sz="2100" dirty="0">
                <a:latin typeface="Times New Roman" pitchFamily="65" charset="-52"/>
              </a:rPr>
              <a:t> с </a:t>
            </a:r>
            <a:r>
              <a:rPr lang="en-US" sz="2100" dirty="0" err="1">
                <a:latin typeface="Times New Roman" pitchFamily="65" charset="-52"/>
              </a:rPr>
              <a:t>помощью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глиняных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дисков</a:t>
            </a:r>
            <a:r>
              <a:rPr lang="en-US" sz="2100" dirty="0">
                <a:latin typeface="Times New Roman" pitchFamily="65" charset="-52"/>
              </a:rPr>
              <a:t>. </a:t>
            </a:r>
            <a:r>
              <a:rPr lang="en-US" sz="2100" dirty="0" err="1">
                <a:latin typeface="Times New Roman" pitchFamily="65" charset="-52"/>
              </a:rPr>
              <a:t>Греческая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ваза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этого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периода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показывает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мальчика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игравшего</a:t>
            </a:r>
            <a:r>
              <a:rPr lang="en-US" sz="2100" dirty="0">
                <a:latin typeface="Times New Roman" pitchFamily="65" charset="-52"/>
              </a:rPr>
              <a:t> с </a:t>
            </a:r>
            <a:r>
              <a:rPr lang="en-US" sz="2100" dirty="0" err="1">
                <a:latin typeface="Times New Roman" pitchFamily="65" charset="-52"/>
              </a:rPr>
              <a:t>йо-йо</a:t>
            </a:r>
            <a:r>
              <a:rPr lang="en-US" sz="2100" dirty="0">
                <a:latin typeface="Times New Roman" pitchFamily="65" charset="-52"/>
              </a:rPr>
              <a:t>. </a:t>
            </a:r>
            <a:r>
              <a:rPr lang="en-US" sz="2100" dirty="0" err="1">
                <a:latin typeface="Times New Roman" pitchFamily="65" charset="-52"/>
              </a:rPr>
              <a:t>Греческие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записи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этого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времени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говорят</a:t>
            </a:r>
            <a:r>
              <a:rPr lang="en-US" sz="2100" dirty="0">
                <a:latin typeface="Times New Roman" pitchFamily="65" charset="-52"/>
              </a:rPr>
              <a:t> о </a:t>
            </a:r>
            <a:r>
              <a:rPr lang="en-US" sz="2100" dirty="0" err="1">
                <a:latin typeface="Times New Roman" pitchFamily="65" charset="-52"/>
              </a:rPr>
              <a:t>том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что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игрушки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производились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из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дерева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металла</a:t>
            </a:r>
            <a:r>
              <a:rPr lang="en-US" sz="2100" dirty="0">
                <a:latin typeface="Times New Roman" pitchFamily="65" charset="-52"/>
              </a:rPr>
              <a:t> и </a:t>
            </a:r>
            <a:r>
              <a:rPr lang="en-US" sz="2100" dirty="0" err="1">
                <a:latin typeface="Times New Roman" pitchFamily="65" charset="-52"/>
              </a:rPr>
              <a:t>окрашенной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глины</a:t>
            </a:r>
            <a:r>
              <a:rPr lang="en-US" sz="2100" dirty="0">
                <a:latin typeface="Times New Roman" pitchFamily="65" charset="-52"/>
              </a:rPr>
              <a:t>. </a:t>
            </a:r>
            <a:r>
              <a:rPr lang="en-US" sz="2100" dirty="0" err="1">
                <a:latin typeface="Times New Roman" pitchFamily="65" charset="-52"/>
              </a:rPr>
              <a:t>Филиппинские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исторические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записи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свидетельствует</a:t>
            </a:r>
            <a:r>
              <a:rPr lang="en-US" sz="2100" dirty="0">
                <a:latin typeface="Times New Roman" pitchFamily="65" charset="-52"/>
              </a:rPr>
              <a:t> о </a:t>
            </a:r>
            <a:r>
              <a:rPr lang="en-US" sz="2100" dirty="0" err="1">
                <a:latin typeface="Times New Roman" pitchFamily="65" charset="-52"/>
              </a:rPr>
              <a:t>том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что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охотники</a:t>
            </a:r>
            <a:r>
              <a:rPr lang="en-US" sz="2100" dirty="0">
                <a:latin typeface="Times New Roman" pitchFamily="65" charset="-52"/>
              </a:rPr>
              <a:t> 16в., </a:t>
            </a:r>
            <a:r>
              <a:rPr lang="en-US" sz="2100" dirty="0" err="1">
                <a:latin typeface="Times New Roman" pitchFamily="65" charset="-52"/>
              </a:rPr>
              <a:t>скрывающиеся</a:t>
            </a:r>
            <a:r>
              <a:rPr lang="en-US" sz="2100" dirty="0">
                <a:latin typeface="Times New Roman" pitchFamily="65" charset="-52"/>
              </a:rPr>
              <a:t> в </a:t>
            </a:r>
            <a:r>
              <a:rPr lang="en-US" sz="2100" dirty="0" err="1">
                <a:latin typeface="Times New Roman" pitchFamily="65" charset="-52"/>
              </a:rPr>
              <a:t>деревьях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использовали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скалу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привязанную</a:t>
            </a:r>
            <a:r>
              <a:rPr lang="en-US" sz="2100" dirty="0">
                <a:latin typeface="Times New Roman" pitchFamily="65" charset="-52"/>
              </a:rPr>
              <a:t> к </a:t>
            </a:r>
            <a:r>
              <a:rPr lang="en-US" sz="2100" dirty="0" err="1">
                <a:latin typeface="Times New Roman" pitchFamily="65" charset="-52"/>
              </a:rPr>
              <a:t>шнуру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до</a:t>
            </a:r>
            <a:r>
              <a:rPr lang="en-US" sz="2100" dirty="0">
                <a:latin typeface="Times New Roman" pitchFamily="65" charset="-52"/>
              </a:rPr>
              <a:t> 20 </a:t>
            </a:r>
            <a:r>
              <a:rPr lang="en-US" sz="2100" dirty="0" err="1">
                <a:latin typeface="Times New Roman" pitchFamily="65" charset="-52"/>
              </a:rPr>
              <a:t>футов</a:t>
            </a:r>
            <a:r>
              <a:rPr lang="en-US" sz="2100" dirty="0">
                <a:latin typeface="Times New Roman" pitchFamily="65" charset="-52"/>
              </a:rPr>
              <a:t> в </a:t>
            </a:r>
            <a:r>
              <a:rPr lang="en-US" sz="2100" dirty="0" err="1">
                <a:latin typeface="Times New Roman" pitchFamily="65" charset="-52"/>
              </a:rPr>
              <a:t>длине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чтобы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бросить</a:t>
            </a:r>
            <a:r>
              <a:rPr lang="en-US" sz="2100" dirty="0">
                <a:latin typeface="Times New Roman" pitchFamily="65" charset="-52"/>
              </a:rPr>
              <a:t> в </a:t>
            </a:r>
            <a:r>
              <a:rPr lang="en-US" sz="2100" dirty="0" err="1">
                <a:latin typeface="Times New Roman" pitchFamily="65" charset="-52"/>
              </a:rPr>
              <a:t>диких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животных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ниже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них</a:t>
            </a:r>
            <a:r>
              <a:rPr lang="en-US" sz="2100" dirty="0">
                <a:latin typeface="Times New Roman" pitchFamily="65" charset="-52"/>
              </a:rPr>
              <a:t> - </a:t>
            </a:r>
            <a:r>
              <a:rPr lang="en-US" sz="2100" dirty="0" err="1">
                <a:latin typeface="Times New Roman" pitchFamily="65" charset="-52"/>
              </a:rPr>
              <a:t>при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неудачной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попытке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шнур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возвращал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скалу</a:t>
            </a:r>
            <a:r>
              <a:rPr lang="en-US" sz="2100" dirty="0">
                <a:latin typeface="Times New Roman" pitchFamily="65" charset="-52"/>
              </a:rPr>
              <a:t>. </a:t>
            </a:r>
            <a:r>
              <a:rPr lang="en-US" sz="2100" dirty="0" err="1">
                <a:latin typeface="Times New Roman" pitchFamily="65" charset="-52"/>
              </a:rPr>
              <a:t>Обычная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мудрость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предполагает</a:t>
            </a:r>
            <a:r>
              <a:rPr lang="en-US" sz="2100" dirty="0">
                <a:latin typeface="Times New Roman" pitchFamily="65" charset="-52"/>
              </a:rPr>
              <a:t>, </a:t>
            </a:r>
            <a:r>
              <a:rPr lang="en-US" sz="2100" dirty="0" err="1">
                <a:latin typeface="Times New Roman" pitchFamily="65" charset="-52"/>
              </a:rPr>
              <a:t>что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это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было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основой</a:t>
            </a:r>
            <a:r>
              <a:rPr lang="en-US" sz="2100" dirty="0">
                <a:latin typeface="Times New Roman" pitchFamily="65" charset="-52"/>
              </a:rPr>
              <a:t> </a:t>
            </a:r>
            <a:r>
              <a:rPr lang="en-US" sz="2100" dirty="0" err="1">
                <a:latin typeface="Times New Roman" pitchFamily="65" charset="-52"/>
              </a:rPr>
              <a:t>йо-йо</a:t>
            </a:r>
            <a:r>
              <a:rPr lang="en-US" sz="2100" dirty="0">
                <a:latin typeface="Times New Roman" pitchFamily="65" charset="-52"/>
              </a:rPr>
              <a:t>.</a:t>
            </a:r>
          </a:p>
          <a:p>
            <a:pPr>
              <a:lnSpc>
                <a:spcPct val="80000"/>
              </a:lnSpc>
              <a:buSzPct val="65000"/>
            </a:pPr>
            <a:endParaRPr lang="en-US" sz="2100" dirty="0"/>
          </a:p>
        </p:txBody>
      </p:sp>
      <p:pic>
        <p:nvPicPr>
          <p:cNvPr id="18434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8288"/>
            <a:ext cx="8497888" cy="1158875"/>
          </a:xfrm>
        </p:spPr>
      </p:pic>
      <p:pic>
        <p:nvPicPr>
          <p:cNvPr id="18435" name="Рисунок 44" descr="http://www.iknowit.ru/image_base/2008/pimg_364_1113.jpg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28"/>
            <a:ext cx="1685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429625" cy="650081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SzPct val="65000"/>
            </a:pPr>
            <a:r>
              <a:rPr lang="en-US">
                <a:latin typeface="Times New Roman" pitchFamily="65" charset="-52"/>
              </a:rPr>
              <a:t>Сегодня йо-йо есть практически у каждого филиппинского ребенка, который с ее помощью развивает ловкость, координацию, реакцию. Более того, йо-йо является на Филиппинах национальным видом спорта. </a:t>
            </a:r>
          </a:p>
          <a:p>
            <a:pPr>
              <a:buSzPct val="65000"/>
            </a:pPr>
            <a:r>
              <a:rPr lang="en-US">
                <a:latin typeface="Times New Roman" pitchFamily="65" charset="-52"/>
              </a:rPr>
              <a:t>Американский предприниматель Дональд  Дункан зарегистрировал  yo-yo как торговую марку в 1931 году( </a:t>
            </a:r>
            <a:r>
              <a:rPr lang="en-US" i="1">
                <a:latin typeface="Times New Roman" pitchFamily="65" charset="-52"/>
              </a:rPr>
              <a:t>в течение месяца было продано 3 миллиона игрушек! )</a:t>
            </a:r>
            <a:r>
              <a:rPr lang="en-US">
                <a:latin typeface="Times New Roman" pitchFamily="65" charset="-52"/>
              </a:rPr>
              <a:t> Дональд Дункан остался самым известным человеком, внесшим огромный вклад в развитие yo-yo. В честь его дня рождения, 6 июня стал в Америке Национальным Днем Йо-Йо.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79295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Содержимое 4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65000"/>
            </a:pP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основана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механической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инерционности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вращения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катушек</a:t>
            </a:r>
            <a:r>
              <a:rPr lang="en-US" sz="1900" dirty="0">
                <a:latin typeface="Times New Roman" pitchFamily="65" charset="-52"/>
              </a:rPr>
              <a:t> и </a:t>
            </a:r>
            <a:r>
              <a:rPr lang="en-US" sz="1900" dirty="0" err="1">
                <a:latin typeface="Times New Roman" pitchFamily="65" charset="-52"/>
              </a:rPr>
              <a:t>их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взаимодействия</a:t>
            </a:r>
            <a:r>
              <a:rPr lang="en-US" sz="1900" dirty="0">
                <a:latin typeface="Times New Roman" pitchFamily="65" charset="-52"/>
              </a:rPr>
              <a:t> с </a:t>
            </a:r>
            <a:r>
              <a:rPr lang="en-US" sz="1900" dirty="0" err="1">
                <a:latin typeface="Times New Roman" pitchFamily="65" charset="-52"/>
              </a:rPr>
              <a:t>верёвкой</a:t>
            </a:r>
            <a:r>
              <a:rPr lang="en-US" sz="1900" dirty="0">
                <a:latin typeface="Times New Roman" pitchFamily="65" charset="-52"/>
              </a:rPr>
              <a:t> и </a:t>
            </a:r>
            <a:r>
              <a:rPr lang="en-US" sz="1900" dirty="0" err="1">
                <a:latin typeface="Times New Roman" pitchFamily="65" charset="-52"/>
              </a:rPr>
              <a:t>между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собой</a:t>
            </a:r>
            <a:r>
              <a:rPr lang="en-US" sz="1900" dirty="0">
                <a:latin typeface="Times New Roman" pitchFamily="65" charset="-52"/>
              </a:rPr>
              <a:t>. </a:t>
            </a:r>
            <a:r>
              <a:rPr lang="en-US" sz="1900" dirty="0" err="1">
                <a:latin typeface="Times New Roman" pitchFamily="65" charset="-52"/>
              </a:rPr>
              <a:t>При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броске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размотав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целиком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верёвку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начинает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свой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возврат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по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ней</a:t>
            </a:r>
            <a:r>
              <a:rPr lang="en-US" sz="1900" dirty="0">
                <a:latin typeface="Times New Roman" pitchFamily="65" charset="-52"/>
              </a:rPr>
              <a:t> в </a:t>
            </a:r>
            <a:r>
              <a:rPr lang="en-US" sz="1900" dirty="0" err="1">
                <a:latin typeface="Times New Roman" pitchFamily="65" charset="-52"/>
              </a:rPr>
              <a:t>руку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играющего</a:t>
            </a:r>
            <a:r>
              <a:rPr lang="en-US" sz="1900" dirty="0">
                <a:latin typeface="Times New Roman" pitchFamily="65" charset="-52"/>
              </a:rPr>
              <a:t>. </a:t>
            </a:r>
            <a:r>
              <a:rPr lang="en-US" sz="1900" dirty="0" err="1">
                <a:latin typeface="Times New Roman" pitchFamily="65" charset="-52"/>
              </a:rPr>
              <a:t>Поскольку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быстро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вращается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возникает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гироскопическая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стабилизация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её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оси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вращения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которая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даёт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возможность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игроку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выполнять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ряд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трюков</a:t>
            </a:r>
            <a:r>
              <a:rPr lang="en-US" sz="1900" dirty="0">
                <a:latin typeface="Times New Roman" pitchFamily="65" charset="-52"/>
              </a:rPr>
              <a:t>. В </a:t>
            </a:r>
            <a:r>
              <a:rPr lang="en-US" sz="1900" dirty="0" err="1">
                <a:latin typeface="Times New Roman" pitchFamily="65" charset="-52"/>
              </a:rPr>
              <a:t>начале</a:t>
            </a:r>
            <a:r>
              <a:rPr lang="en-US" sz="1900" dirty="0">
                <a:latin typeface="Times New Roman" pitchFamily="65" charset="-52"/>
              </a:rPr>
              <a:t> XX </a:t>
            </a:r>
            <a:r>
              <a:rPr lang="en-US" sz="1900" dirty="0" err="1">
                <a:latin typeface="Times New Roman" pitchFamily="65" charset="-52"/>
              </a:rPr>
              <a:t>века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верёвку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стали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просто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привязывать</a:t>
            </a:r>
            <a:r>
              <a:rPr lang="en-US" sz="1900" dirty="0">
                <a:latin typeface="Times New Roman" pitchFamily="65" charset="-52"/>
              </a:rPr>
              <a:t> к </a:t>
            </a:r>
            <a:r>
              <a:rPr lang="en-US" sz="1900" dirty="0" err="1">
                <a:latin typeface="Times New Roman" pitchFamily="65" charset="-52"/>
              </a:rPr>
              <a:t>оси</a:t>
            </a:r>
            <a:r>
              <a:rPr lang="en-US" sz="1900" dirty="0">
                <a:latin typeface="Times New Roman" pitchFamily="65" charset="-52"/>
              </a:rPr>
              <a:t>, а </a:t>
            </a:r>
            <a:r>
              <a:rPr lang="en-US" sz="1900" dirty="0" err="1">
                <a:latin typeface="Times New Roman" pitchFamily="65" charset="-52"/>
              </a:rPr>
              <a:t>делать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петлю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благодаря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чему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стало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возможно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отправлять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 в </a:t>
            </a:r>
            <a:r>
              <a:rPr lang="en-US" sz="1900" dirty="0" err="1">
                <a:latin typeface="Times New Roman" pitchFamily="65" charset="-52"/>
              </a:rPr>
              <a:t>состояние</a:t>
            </a:r>
            <a:r>
              <a:rPr lang="en-US" sz="1900" dirty="0">
                <a:latin typeface="Times New Roman" pitchFamily="65" charset="-52"/>
              </a:rPr>
              <a:t> "</a:t>
            </a:r>
            <a:r>
              <a:rPr lang="en-US" sz="1900" dirty="0" err="1">
                <a:latin typeface="Times New Roman" pitchFamily="65" charset="-52"/>
              </a:rPr>
              <a:t>слипа</a:t>
            </a:r>
            <a:r>
              <a:rPr lang="en-US" sz="1900" dirty="0">
                <a:latin typeface="Times New Roman" pitchFamily="65" charset="-52"/>
              </a:rPr>
              <a:t>" , </a:t>
            </a:r>
            <a:r>
              <a:rPr lang="en-US" sz="1900" dirty="0" err="1">
                <a:latin typeface="Times New Roman" pitchFamily="65" charset="-52"/>
              </a:rPr>
              <a:t>при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котором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игрушка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некоторое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время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вращается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конце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целиком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размотанной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верёвки</a:t>
            </a:r>
            <a:r>
              <a:rPr lang="en-US" sz="1900" dirty="0">
                <a:latin typeface="Times New Roman" pitchFamily="65" charset="-52"/>
              </a:rPr>
              <a:t>. </a:t>
            </a:r>
            <a:r>
              <a:rPr lang="en-US" sz="1900" dirty="0" err="1">
                <a:latin typeface="Times New Roman" pitchFamily="65" charset="-52"/>
              </a:rPr>
              <a:t>Благодаря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этому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стали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возможны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стили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игры</a:t>
            </a:r>
            <a:r>
              <a:rPr lang="en-US" sz="1900" dirty="0">
                <a:latin typeface="Times New Roman" pitchFamily="65" charset="-52"/>
              </a:rPr>
              <a:t> с </a:t>
            </a:r>
            <a:r>
              <a:rPr lang="en-US" sz="1900" dirty="0" err="1">
                <a:latin typeface="Times New Roman" pitchFamily="65" charset="-52"/>
              </a:rPr>
              <a:t>активным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взаимодействием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 с </a:t>
            </a:r>
            <a:r>
              <a:rPr lang="en-US" sz="1900" dirty="0" err="1">
                <a:latin typeface="Times New Roman" pitchFamily="65" charset="-52"/>
              </a:rPr>
              <a:t>верёвкой</a:t>
            </a:r>
            <a:r>
              <a:rPr lang="en-US" sz="1900" dirty="0">
                <a:latin typeface="Times New Roman" pitchFamily="65" charset="-52"/>
              </a:rPr>
              <a:t>, - </a:t>
            </a:r>
            <a:r>
              <a:rPr lang="en-US" sz="1900" dirty="0" err="1">
                <a:latin typeface="Times New Roman" pitchFamily="65" charset="-52"/>
              </a:rPr>
              <a:t>иные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нежели</a:t>
            </a:r>
            <a:r>
              <a:rPr lang="en-US" sz="1900" dirty="0">
                <a:latin typeface="Times New Roman" pitchFamily="65" charset="-52"/>
              </a:rPr>
              <a:t> в </a:t>
            </a:r>
            <a:r>
              <a:rPr lang="en-US" sz="1900" dirty="0" err="1">
                <a:latin typeface="Times New Roman" pitchFamily="65" charset="-52"/>
              </a:rPr>
              <a:t>классическом</a:t>
            </a:r>
            <a:r>
              <a:rPr lang="en-US" sz="1900" dirty="0">
                <a:latin typeface="Times New Roman" pitchFamily="65" charset="-52"/>
              </a:rPr>
              <a:t>  </a:t>
            </a:r>
            <a:r>
              <a:rPr lang="en-US" sz="1900" dirty="0" err="1">
                <a:latin typeface="Times New Roman" pitchFamily="65" charset="-52"/>
              </a:rPr>
              <a:t>стиле</a:t>
            </a:r>
            <a:r>
              <a:rPr lang="en-US" sz="1900" dirty="0">
                <a:latin typeface="Times New Roman" pitchFamily="65" charset="-52"/>
              </a:rPr>
              <a:t> - </a:t>
            </a:r>
            <a:r>
              <a:rPr lang="en-US" sz="1900" dirty="0" err="1">
                <a:latin typeface="Times New Roman" pitchFamily="65" charset="-52"/>
              </a:rPr>
              <a:t>технике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основанной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множественных</a:t>
            </a:r>
            <a:r>
              <a:rPr lang="en-US" sz="1900" dirty="0">
                <a:latin typeface="Times New Roman" pitchFamily="65" charset="-52"/>
              </a:rPr>
              <a:t> и </a:t>
            </a:r>
            <a:r>
              <a:rPr lang="en-US" sz="1900" dirty="0" err="1">
                <a:latin typeface="Times New Roman" pitchFamily="65" charset="-52"/>
              </a:rPr>
              <a:t>частых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выбросах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. В 1990-е </a:t>
            </a:r>
            <a:r>
              <a:rPr lang="en-US" sz="1900" dirty="0" err="1">
                <a:latin typeface="Times New Roman" pitchFamily="65" charset="-52"/>
              </a:rPr>
              <a:t>годы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были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созданы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первые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 с </a:t>
            </a:r>
            <a:r>
              <a:rPr lang="en-US" sz="1900" dirty="0" err="1">
                <a:latin typeface="Times New Roman" pitchFamily="65" charset="-52"/>
              </a:rPr>
              <a:t>подшипником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на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оси</a:t>
            </a:r>
            <a:r>
              <a:rPr lang="en-US" sz="1900" dirty="0">
                <a:latin typeface="Times New Roman" pitchFamily="65" charset="-52"/>
              </a:rPr>
              <a:t>, </a:t>
            </a:r>
            <a:r>
              <a:rPr lang="en-US" sz="1900" dirty="0" err="1">
                <a:latin typeface="Times New Roman" pitchFamily="65" charset="-52"/>
              </a:rPr>
              <a:t>резко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увеличившие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время</a:t>
            </a:r>
            <a:r>
              <a:rPr lang="en-US" sz="1900" dirty="0">
                <a:latin typeface="Times New Roman" pitchFamily="65" charset="-52"/>
              </a:rPr>
              <a:t> "</a:t>
            </a:r>
            <a:r>
              <a:rPr lang="en-US" sz="1900" dirty="0" err="1">
                <a:latin typeface="Times New Roman" pitchFamily="65" charset="-52"/>
              </a:rPr>
              <a:t>слипа</a:t>
            </a:r>
            <a:r>
              <a:rPr lang="en-US" sz="1900" dirty="0">
                <a:latin typeface="Times New Roman" pitchFamily="65" charset="-52"/>
              </a:rPr>
              <a:t>" </a:t>
            </a:r>
            <a:r>
              <a:rPr lang="en-US" sz="1900" dirty="0" err="1">
                <a:latin typeface="Times New Roman" pitchFamily="65" charset="-52"/>
              </a:rPr>
              <a:t>такого</a:t>
            </a:r>
            <a:r>
              <a:rPr lang="en-US" sz="1900" dirty="0">
                <a:latin typeface="Times New Roman" pitchFamily="65" charset="-52"/>
              </a:rPr>
              <a:t> </a:t>
            </a:r>
            <a:r>
              <a:rPr lang="en-US" sz="1900" dirty="0" err="1">
                <a:latin typeface="Times New Roman" pitchFamily="65" charset="-52"/>
              </a:rPr>
              <a:t>йо-йо</a:t>
            </a:r>
            <a:r>
              <a:rPr lang="en-US" sz="1900" dirty="0">
                <a:latin typeface="Times New Roman" pitchFamily="65" charset="-52"/>
              </a:rPr>
              <a:t>.</a:t>
            </a:r>
          </a:p>
          <a:p>
            <a:pPr>
              <a:lnSpc>
                <a:spcPct val="80000"/>
              </a:lnSpc>
              <a:buSzPct val="65000"/>
            </a:pPr>
            <a:endParaRPr lang="en-US" sz="1900" dirty="0"/>
          </a:p>
        </p:txBody>
      </p:sp>
      <p:pic>
        <p:nvPicPr>
          <p:cNvPr id="20483" name="Заголовок 2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2238"/>
            <a:ext cx="8467725" cy="1341437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7" descr="yo.jpg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000125"/>
            <a:ext cx="4429125" cy="4929188"/>
          </a:xfrm>
        </p:spPr>
      </p:pic>
      <p:pic>
        <p:nvPicPr>
          <p:cNvPr id="21507" name="Rectangle 2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8288"/>
            <a:ext cx="8242300" cy="1158875"/>
          </a:xfrm>
        </p:spPr>
      </p:pic>
      <p:pic>
        <p:nvPicPr>
          <p:cNvPr id="21506" name="Picture 35" descr="yy.jpg"/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000124"/>
            <a:ext cx="4143375" cy="49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42844" y="5857892"/>
            <a:ext cx="4308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Йо-йо возвращающееся в руку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714875" y="5857875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Йо-йо не возвращающееся в руку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68000"/>
            </a:pPr>
            <a:r>
              <a:rPr lang="en-US" sz="2500">
                <a:latin typeface="Times New Roman" pitchFamily="65" charset="-52"/>
              </a:rPr>
              <a:t>Раньше йо-йо делались из цельного куска дерева или из глины. В настоящее время йо-йо изготовляют из пластика или различных металлов: алюминиевых сплавов, стали или титана(high-end ). Также существуют композитные йо-йо . Последние стоят между пластиковыми  и high-end . Современные йо-йо имеют подшипник для увеличения времени "слипа", а также разнообразные формы половинок, системы тормозов и способов производства самих верёвок. Стоит отметить, что не все high-end йо-йо являются металлическими , они  также делаются из особого пластика - дерлина. В таких йо-йо вес, как и в металлических, распределён по ободам, что даёт больший "слип" и стабильность при выполнении сложных игровых связок.</a:t>
            </a:r>
          </a:p>
          <a:p>
            <a:pPr>
              <a:lnSpc>
                <a:spcPct val="80000"/>
              </a:lnSpc>
              <a:buSzPct val="68000"/>
            </a:pPr>
            <a:endParaRPr lang="en-US" sz="2500"/>
          </a:p>
        </p:txBody>
      </p:sp>
      <p:pic>
        <p:nvPicPr>
          <p:cNvPr id="22530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8288"/>
            <a:ext cx="8497888" cy="1158875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.2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61" y="214290"/>
            <a:ext cx="3478239" cy="53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SzPct val="65000"/>
              <a:buNone/>
            </a:pPr>
            <a:endParaRPr lang="en-US" dirty="0">
              <a:latin typeface="Times New Roman" pitchFamily="65" charset="-52"/>
            </a:endParaRPr>
          </a:p>
          <a:p>
            <a:pPr marL="514350" indent="-514350">
              <a:buSzPct val="65000"/>
              <a:buFont typeface="Lucida Sans Unicode" pitchFamily="66" charset="-52"/>
              <a:buAutoNum type="arabicPeriod"/>
            </a:pPr>
            <a:r>
              <a:rPr lang="en-US" dirty="0" err="1">
                <a:latin typeface="Times New Roman" pitchFamily="65" charset="-52"/>
              </a:rPr>
              <a:t>Изучить</a:t>
            </a:r>
            <a:r>
              <a:rPr lang="en-US" dirty="0">
                <a:latin typeface="Times New Roman" pitchFamily="65" charset="-52"/>
              </a:rPr>
              <a:t> </a:t>
            </a:r>
            <a:r>
              <a:rPr lang="en-US" dirty="0" err="1">
                <a:latin typeface="Times New Roman" pitchFamily="65" charset="-52"/>
              </a:rPr>
              <a:t>волчок</a:t>
            </a:r>
            <a:r>
              <a:rPr lang="en-US" dirty="0">
                <a:latin typeface="Times New Roman" pitchFamily="65" charset="-52"/>
              </a:rPr>
              <a:t>, </a:t>
            </a:r>
            <a:r>
              <a:rPr lang="en-US" dirty="0" err="1" smtClean="0">
                <a:latin typeface="Times New Roman" pitchFamily="65" charset="-52"/>
              </a:rPr>
              <a:t>неваляшку</a:t>
            </a:r>
            <a:endParaRPr lang="ru-RU" dirty="0" smtClean="0">
              <a:latin typeface="Times New Roman" pitchFamily="65" charset="-52"/>
            </a:endParaRPr>
          </a:p>
          <a:p>
            <a:pPr marL="514350" indent="-514350">
              <a:buSzPct val="65000"/>
              <a:buNone/>
            </a:pPr>
            <a:r>
              <a:rPr lang="en-US" dirty="0" smtClean="0">
                <a:latin typeface="Times New Roman" pitchFamily="65" charset="-52"/>
              </a:rPr>
              <a:t> </a:t>
            </a:r>
            <a:r>
              <a:rPr lang="en-US" dirty="0">
                <a:latin typeface="Times New Roman" pitchFamily="65" charset="-52"/>
              </a:rPr>
              <a:t>и </a:t>
            </a:r>
            <a:r>
              <a:rPr lang="en-US" dirty="0" err="1">
                <a:latin typeface="Times New Roman" pitchFamily="65" charset="-52"/>
              </a:rPr>
              <a:t>йо-йо</a:t>
            </a:r>
            <a:endParaRPr lang="en-US" dirty="0">
              <a:latin typeface="Times New Roman" pitchFamily="65" charset="-52"/>
            </a:endParaRPr>
          </a:p>
          <a:p>
            <a:pPr marL="514350" indent="-514350">
              <a:buSzPct val="65000"/>
              <a:buFont typeface="Lucida Sans Unicode" pitchFamily="66" charset="-52"/>
              <a:buAutoNum type="arabicPeriod"/>
            </a:pPr>
            <a:r>
              <a:rPr lang="en-US" dirty="0" err="1">
                <a:latin typeface="Times New Roman" pitchFamily="65" charset="-52"/>
              </a:rPr>
              <a:t>Убедиться</a:t>
            </a:r>
            <a:r>
              <a:rPr lang="en-US" dirty="0">
                <a:latin typeface="Times New Roman" pitchFamily="65" charset="-52"/>
              </a:rPr>
              <a:t> в </a:t>
            </a:r>
            <a:r>
              <a:rPr lang="en-US" dirty="0" err="1">
                <a:latin typeface="Times New Roman" pitchFamily="65" charset="-52"/>
              </a:rPr>
              <a:t>том</a:t>
            </a:r>
            <a:r>
              <a:rPr lang="en-US" dirty="0">
                <a:latin typeface="Times New Roman" pitchFamily="65" charset="-52"/>
              </a:rPr>
              <a:t> ,</a:t>
            </a:r>
            <a:r>
              <a:rPr lang="en-US" dirty="0" err="1">
                <a:latin typeface="Times New Roman" pitchFamily="65" charset="-52"/>
              </a:rPr>
              <a:t>что</a:t>
            </a:r>
            <a:r>
              <a:rPr lang="en-US" dirty="0">
                <a:latin typeface="Times New Roman" pitchFamily="65" charset="-52"/>
              </a:rPr>
              <a:t> </a:t>
            </a:r>
            <a:r>
              <a:rPr lang="en-US" dirty="0" err="1">
                <a:latin typeface="Times New Roman" pitchFamily="65" charset="-52"/>
              </a:rPr>
              <a:t>принцип</a:t>
            </a:r>
            <a:r>
              <a:rPr lang="en-US" dirty="0">
                <a:latin typeface="Times New Roman" pitchFamily="65" charset="-52"/>
              </a:rPr>
              <a:t> </a:t>
            </a:r>
            <a:endParaRPr lang="ru-RU" dirty="0" smtClean="0">
              <a:latin typeface="Times New Roman" pitchFamily="65" charset="-52"/>
            </a:endParaRPr>
          </a:p>
          <a:p>
            <a:pPr marL="514350" indent="-514350">
              <a:buSzPct val="65000"/>
              <a:buNone/>
            </a:pPr>
            <a:r>
              <a:rPr lang="en-US" dirty="0" err="1" smtClean="0">
                <a:latin typeface="Times New Roman" pitchFamily="65" charset="-52"/>
              </a:rPr>
              <a:t>игрушек</a:t>
            </a:r>
            <a:r>
              <a:rPr lang="en-US" dirty="0" smtClean="0">
                <a:latin typeface="Times New Roman" pitchFamily="65" charset="-52"/>
              </a:rPr>
              <a:t> </a:t>
            </a:r>
            <a:r>
              <a:rPr lang="en-US" dirty="0" err="1">
                <a:latin typeface="Times New Roman" pitchFamily="65" charset="-52"/>
              </a:rPr>
              <a:t>находит</a:t>
            </a:r>
            <a:r>
              <a:rPr lang="en-US" dirty="0">
                <a:latin typeface="Times New Roman" pitchFamily="65" charset="-52"/>
              </a:rPr>
              <a:t> </a:t>
            </a:r>
            <a:r>
              <a:rPr lang="en-US" dirty="0" err="1">
                <a:latin typeface="Times New Roman" pitchFamily="65" charset="-52"/>
              </a:rPr>
              <a:t>практическое</a:t>
            </a:r>
            <a:r>
              <a:rPr lang="en-US" dirty="0">
                <a:latin typeface="Times New Roman" pitchFamily="65" charset="-52"/>
              </a:rPr>
              <a:t> </a:t>
            </a:r>
            <a:r>
              <a:rPr lang="en-US" dirty="0" err="1">
                <a:latin typeface="Times New Roman" pitchFamily="65" charset="-52"/>
              </a:rPr>
              <a:t>применение</a:t>
            </a:r>
            <a:endParaRPr lang="en-US" dirty="0">
              <a:latin typeface="Times New Roman" pitchFamily="65" charset="-52"/>
            </a:endParaRPr>
          </a:p>
        </p:txBody>
      </p:sp>
      <p:pic>
        <p:nvPicPr>
          <p:cNvPr id="5122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214313"/>
            <a:ext cx="8497888" cy="115887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914400" y="1435100"/>
            <a:ext cx="8229600" cy="5022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65000"/>
            </a:pPr>
            <a:r>
              <a:rPr lang="en-US" sz="1600">
                <a:latin typeface="Times New Roman" pitchFamily="65" charset="-52"/>
              </a:rPr>
              <a:t>Лупинг - стиль игры, при котором игрок движениями руки направляет йо-йо по эллиптической траектории вокруг руки; основной задачей выполнения трюков "лупинга" является их продолжительное выполнение без возврата йо-йо в руку. Йо-йо для выполнения трюков "лупинга" могут быть стандартной или модифицированной формы. 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1600">
                <a:latin typeface="Times New Roman" pitchFamily="65" charset="-52"/>
              </a:rPr>
              <a:t>Стринг- стиль игры, основанный на выполнении трюков во время "слипа". 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1600">
                <a:latin typeface="Times New Roman" pitchFamily="65" charset="-52"/>
              </a:rPr>
              <a:t>Основные категории стринг-трюков:  Многие движения, часто повторяющиеся в различных стринг-трюках систематизированы. Далее описаны самые распространённые категории стринг-трюков: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1600">
                <a:latin typeface="Times New Roman" pitchFamily="65" charset="-52"/>
              </a:rPr>
              <a:t>Маунты  - верёвка обматывается вокруг пальцев, после чего на один из полученных отрезков ловится йо-йо. Простейшим "маунтом" является "трапеция" - после броска вбок йо-йо делает оборот вокруг пальца руки, не делавшей бросок  и приземляется на верёвку. 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1600">
                <a:latin typeface="Times New Roman" pitchFamily="65" charset="-52"/>
              </a:rPr>
              <a:t>Ласерейшены  - после броска в сторону йо-йо оставляют висеть свободно, после чего йо-йо подкидывают, пропускают под ним верёвку и ловят в "маунт". Категория названа "в честь" трюка "Laceration", где именно таким образом йо-йо ловилось на "трапецию". </a:t>
            </a:r>
          </a:p>
          <a:p>
            <a:pPr>
              <a:lnSpc>
                <a:spcPct val="80000"/>
              </a:lnSpc>
              <a:buSzPct val="65000"/>
            </a:pPr>
            <a:r>
              <a:rPr lang="en-US" sz="1600">
                <a:latin typeface="Times New Roman" pitchFamily="65" charset="-52"/>
              </a:rPr>
              <a:t>Хопы  - после выполнения "маунта" игрок резко увеличивает натяжение верёвки , заставляя йо-йо подлететь, после чего его ловят либо на тот же, либо на другой отрезок верёвки, задействованный в "маунте". </a:t>
            </a:r>
          </a:p>
          <a:p>
            <a:pPr>
              <a:lnSpc>
                <a:spcPct val="80000"/>
              </a:lnSpc>
              <a:buSzPct val="65000"/>
            </a:pPr>
            <a:endParaRPr lang="en-US" sz="1600">
              <a:latin typeface="Times New Roman" pitchFamily="65" charset="-52"/>
            </a:endParaRPr>
          </a:p>
          <a:p>
            <a:pPr>
              <a:lnSpc>
                <a:spcPct val="80000"/>
              </a:lnSpc>
              <a:buSzPct val="65000"/>
            </a:pPr>
            <a:r>
              <a:rPr lang="en-US" sz="1600" b="1">
                <a:latin typeface="Times New Roman" pitchFamily="65" charset="-52"/>
              </a:rPr>
              <a:t>В наше время проводятся международные  соревнования по йойингу</a:t>
            </a:r>
          </a:p>
        </p:txBody>
      </p:sp>
      <p:pic>
        <p:nvPicPr>
          <p:cNvPr id="23554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8288"/>
            <a:ext cx="8497888" cy="1158875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" descr="http://www.iknowit.ru/image_base/2008/pimg_296_1107.jpg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Рисунок 3" descr="http://www.iknowit.ru/image_base/2008/pimg_297_1107.jpg"/>
          <p:cNvPicPr>
            <a:picLocks noRo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350" y="4305300"/>
            <a:ext cx="18986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85875" y="500063"/>
            <a:ext cx="7858125" cy="5929312"/>
          </a:xfrm>
        </p:spPr>
        <p:txBody>
          <a:bodyPr lIns="45720" rIns="45720"/>
          <a:lstStyle/>
          <a:p>
            <a:pPr marL="0" indent="0"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2100" i="1" u="sng">
                <a:solidFill>
                  <a:schemeClr val="tx2"/>
                </a:solidFill>
              </a:rPr>
              <a:t> …Мой характер не сломить,</a:t>
            </a:r>
            <a:br>
              <a:rPr lang="en-US" sz="2100" i="1" u="sng">
                <a:solidFill>
                  <a:schemeClr val="tx2"/>
                </a:solidFill>
              </a:rPr>
            </a:br>
            <a:r>
              <a:rPr lang="en-US" sz="2100" i="1" u="sng">
                <a:solidFill>
                  <a:schemeClr val="tx2"/>
                </a:solidFill>
              </a:rPr>
              <a:t> меня никак не положить,</a:t>
            </a:r>
            <a:br>
              <a:rPr lang="en-US" sz="2100" i="1" u="sng">
                <a:solidFill>
                  <a:schemeClr val="tx2"/>
                </a:solidFill>
              </a:rPr>
            </a:br>
            <a:r>
              <a:rPr lang="en-US" sz="2100" i="1" u="sng">
                <a:solidFill>
                  <a:schemeClr val="tx2"/>
                </a:solidFill>
              </a:rPr>
              <a:t> Хоть старайся, расстарайся,</a:t>
            </a:r>
            <a:br>
              <a:rPr lang="en-US" sz="2100" i="1" u="sng">
                <a:solidFill>
                  <a:schemeClr val="tx2"/>
                </a:solidFill>
              </a:rPr>
            </a:br>
            <a:r>
              <a:rPr lang="en-US" sz="2100" i="1" u="sng">
                <a:solidFill>
                  <a:schemeClr val="tx2"/>
                </a:solidFill>
              </a:rPr>
              <a:t> никогда тому не быть».</a:t>
            </a:r>
            <a:endParaRPr lang="en-US" sz="2100">
              <a:solidFill>
                <a:schemeClr val="tx2"/>
              </a:solidFill>
            </a:endParaRPr>
          </a:p>
          <a:p>
            <a:pPr marL="0" indent="0" algn="r">
              <a:lnSpc>
                <a:spcPct val="80000"/>
              </a:lnSpc>
              <a:buClrTx/>
              <a:buFontTx/>
              <a:buNone/>
            </a:pPr>
            <a:endParaRPr lang="en-US" sz="2100" b="1">
              <a:solidFill>
                <a:schemeClr val="tx2"/>
              </a:solidFill>
            </a:endParaRPr>
          </a:p>
          <a:p>
            <a:pPr marL="0" indent="0" algn="r">
              <a:lnSpc>
                <a:spcPct val="80000"/>
              </a:lnSpc>
              <a:buClrTx/>
              <a:buFontTx/>
              <a:buNone/>
            </a:pPr>
            <a:r>
              <a:rPr lang="en-US" sz="2100" b="1">
                <a:solidFill>
                  <a:schemeClr val="tx2"/>
                </a:solidFill>
              </a:rPr>
              <a:t>Происхождение неваляшки</a:t>
            </a:r>
            <a:r>
              <a:rPr lang="en-US" sz="2100">
                <a:solidFill>
                  <a:schemeClr val="tx2"/>
                </a:solidFill>
              </a:rPr>
              <a:t/>
            </a:r>
            <a:br>
              <a:rPr lang="en-US" sz="2100">
                <a:solidFill>
                  <a:schemeClr val="tx2"/>
                </a:solidFill>
              </a:rPr>
            </a:br>
            <a:endParaRPr lang="en-US" sz="2100">
              <a:solidFill>
                <a:schemeClr val="tx2"/>
              </a:solidFill>
            </a:endParaRPr>
          </a:p>
          <a:p>
            <a:pPr marL="0" indent="0" algn="r">
              <a:lnSpc>
                <a:spcPct val="80000"/>
              </a:lnSpc>
              <a:buClrTx/>
              <a:buFontTx/>
              <a:buNone/>
            </a:pPr>
            <a:r>
              <a:rPr lang="en-US" sz="2100">
                <a:solidFill>
                  <a:srgbClr val="C00000"/>
                </a:solidFill>
                <a:latin typeface="Times New Roman" pitchFamily="65" charset="-52"/>
              </a:rPr>
              <a:t>Считается, что неваляшка пришел к нам из Японии. Там он имел круглую форму и назывался Дарума. Считалось, что такая кукла приносит удачу. Продавались или дарились Дарумы с незакрашенными глазами. Загадывая желание, японец закрашивал один глаз куклы, а когда оно исполнялось - закрашивался второй. Наш Ванька обрел голову и появился на ярмарках в начале 19 века. </a:t>
            </a:r>
          </a:p>
          <a:p>
            <a:pPr marL="0" indent="0" algn="r">
              <a:lnSpc>
                <a:spcPct val="80000"/>
              </a:lnSpc>
              <a:buClrTx/>
              <a:buFontTx/>
              <a:buNone/>
            </a:pPr>
            <a:r>
              <a:rPr lang="en-US" sz="2100">
                <a:solidFill>
                  <a:schemeClr val="tx2"/>
                </a:solidFill>
                <a:latin typeface="Times New Roman" pitchFamily="65" charset="-52"/>
              </a:rPr>
              <a:t/>
            </a:r>
            <a:br>
              <a:rPr lang="en-US" sz="2100">
                <a:solidFill>
                  <a:schemeClr val="tx2"/>
                </a:solidFill>
                <a:latin typeface="Times New Roman" pitchFamily="65" charset="-52"/>
              </a:rPr>
            </a:br>
            <a:endParaRPr lang="en-US" sz="2100">
              <a:solidFill>
                <a:schemeClr val="tx2"/>
              </a:solidFill>
              <a:latin typeface="Times New Roman" pitchFamily="65" charset="-52"/>
            </a:endParaRPr>
          </a:p>
          <a:p>
            <a:pPr marL="0" indent="0">
              <a:lnSpc>
                <a:spcPct val="80000"/>
              </a:lnSpc>
              <a:buClrTx/>
              <a:buFontTx/>
              <a:buNone/>
            </a:pPr>
            <a:r>
              <a:rPr lang="en-US" sz="2100" b="1">
                <a:solidFill>
                  <a:srgbClr val="C00000"/>
                </a:solidFill>
                <a:latin typeface="Times New Roman" pitchFamily="65" charset="-52"/>
              </a:rPr>
              <a:t>Такого Ваньку вытачивали на токарном станке из липы, в нижнюю часть вставляли свинцовый груз и куклу раскрашивали яркими красками. Казалось бы, как еще можно усовершенствовать простейший шар с грузом? Инженерная мысль добралась и до Ваньки-встаньки. </a:t>
            </a:r>
          </a:p>
          <a:p>
            <a:pPr marL="0" indent="0" algn="r">
              <a:lnSpc>
                <a:spcPct val="80000"/>
              </a:lnSpc>
              <a:buClrTx/>
              <a:buFontTx/>
              <a:buNone/>
            </a:pPr>
            <a:endParaRPr lang="en-US"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http://class-fizika.narod.ru/van/1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51105" cy="35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8662" y="285728"/>
            <a:ext cx="56436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Принцип действия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Полое округлое тело, в котором центр тяжести максимально опущен вниз, таким образом, что при наклоне корпуса груз приподнимается и стремится вернуть куклу в вертикальное положение,(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 есть принять  положение устойчивого равновесия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59" descr="http://fiziks.org.ua/wp-content/uploads/2008/12/polushar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643314"/>
            <a:ext cx="4281291" cy="18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2976" y="5643578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При отклонении от положения равновесия возникает момент силы, возвращающий тело в равновесное состояние с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наинизшим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положением центра масс.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Рисунок 58" descr="http://fiziks.org.ua/wp-content/uploads/2009/07/polushar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3695700" cy="184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Содержимое 3" descr="http://www.iknowit.ru/image_base/2008/pimg_306_1107.jpg"/>
          <p:cNvPicPr>
            <a:picLocks noGrp="1" noRo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57375"/>
            <a:ext cx="2346325" cy="3214688"/>
          </a:xfrm>
        </p:spPr>
      </p:pic>
      <p:pic>
        <p:nvPicPr>
          <p:cNvPr id="7170" name="Заголовок 1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2238"/>
            <a:ext cx="8467725" cy="1341437"/>
          </a:xfrm>
        </p:spPr>
      </p:pic>
      <p:pic>
        <p:nvPicPr>
          <p:cNvPr id="7171" name="Рисунок 4" descr="http://www.iknowit.ru/image_base/2008/pimg_307_1107.jpg"/>
          <p:cNvPicPr>
            <a:picLocks noRo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142984"/>
            <a:ext cx="2214590" cy="35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Рисунок 5" descr="http://www.iknowit.ru/image_base/2008/pimg_304_1107.jpg"/>
          <p:cNvPicPr>
            <a:picLocks noRo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21468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www.iknowit.ru/image_base/2008/pimg_303_110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928670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knowit.ru/image_base/2008/pimg_305_110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929066"/>
            <a:ext cx="16430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Неваляшка в деле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Эффект неваляшки находит в быту свое применение. Вот такая детская </a:t>
            </a:r>
            <a:r>
              <a:rPr lang="ru-RU" sz="2400" dirty="0" err="1" smtClean="0"/>
              <a:t>кружка-неопрокидывайка</a:t>
            </a:r>
            <a:r>
              <a:rPr lang="ru-RU" sz="2400" dirty="0" smtClean="0"/>
              <a:t>, в которой соска не будет валяться на столе.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iknowit.ru/image_base/2008/pimg_298_1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Часы, которые всегда будут занимать вертикальное положение.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iknowit.ru/image_base/2008/pimg_299_1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86058"/>
            <a:ext cx="3571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1"/>
          <p:cNvPicPr>
            <a:picLocks noGrp="1" noRo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7263" y="469900"/>
            <a:ext cx="8186737" cy="2292350"/>
          </a:xfrm>
        </p:spPr>
      </p:pic>
      <p:pic>
        <p:nvPicPr>
          <p:cNvPr id="14338" name="Рисунок 3" descr="http://www.iknowit.ru/image_base/2008/pimg_312_1107.jpg"/>
          <p:cNvPicPr>
            <a:picLocks noRo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5" y="2727325"/>
            <a:ext cx="4313256" cy="291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Заголовок 1"/>
          <p:cNvPicPr>
            <a:picLocks noGrp="1" noRot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25"/>
            <a:ext cx="7974013" cy="2084388"/>
          </a:xfrm>
        </p:spPr>
      </p:pic>
      <p:pic>
        <p:nvPicPr>
          <p:cNvPr id="15362" name="Содержимое 3" descr="http://www.iknowit.ru/image_base/2008/pimg_300_1107.jpg"/>
          <p:cNvPicPr>
            <a:picLocks noGrp="1" noRo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11425"/>
            <a:ext cx="3284538" cy="3282950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840</Words>
  <PresentationFormat>Экран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Неваляшка в деле Эффект неваляшки находит в быту свое применение. Вот такая детская кружка-неопрокидывайка, в которой соска не будет валяться на столе.  </vt:lpstr>
      <vt:lpstr>Часы, которые всегда будут занимать вертикальное положение.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Yo-yo</dc:title>
  <cp:lastModifiedBy>Гейкер С.Ю.</cp:lastModifiedBy>
  <cp:revision>29</cp:revision>
  <dcterms:created xsi:type="dcterms:W3CDTF">2011-12-15T07:28:12Z</dcterms:created>
  <dcterms:modified xsi:type="dcterms:W3CDTF">2016-02-27T07:32:17Z</dcterms:modified>
</cp:coreProperties>
</file>