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9" r:id="rId2"/>
    <p:sldId id="256" r:id="rId3"/>
    <p:sldId id="257" r:id="rId4"/>
    <p:sldId id="259" r:id="rId5"/>
    <p:sldId id="258" r:id="rId6"/>
    <p:sldId id="272" r:id="rId7"/>
    <p:sldId id="260" r:id="rId8"/>
    <p:sldId id="261" r:id="rId9"/>
    <p:sldId id="268" r:id="rId10"/>
    <p:sldId id="262" r:id="rId11"/>
    <p:sldId id="271" r:id="rId12"/>
    <p:sldId id="263" r:id="rId13"/>
    <p:sldId id="264" r:id="rId14"/>
    <p:sldId id="265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48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0CC71-B311-41CD-ABD3-0D5F6B8E2328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E2DB3-7911-4E22-9460-636745DA641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2DB3-7911-4E22-9460-636745DA6415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F339-8CC9-462A-8F1F-5054252601CF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9A1E1CA-CD55-4D18-A9EE-0B08B66809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F339-8CC9-462A-8F1F-5054252601CF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E1CA-CD55-4D18-A9EE-0B08B6680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9A1E1CA-CD55-4D18-A9EE-0B08B66809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F339-8CC9-462A-8F1F-5054252601CF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F339-8CC9-462A-8F1F-5054252601CF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9A1E1CA-CD55-4D18-A9EE-0B08B66809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F339-8CC9-462A-8F1F-5054252601CF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9A1E1CA-CD55-4D18-A9EE-0B08B66809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127F339-8CC9-462A-8F1F-5054252601CF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E1CA-CD55-4D18-A9EE-0B08B66809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F339-8CC9-462A-8F1F-5054252601CF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9A1E1CA-CD55-4D18-A9EE-0B08B66809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F339-8CC9-462A-8F1F-5054252601CF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9A1E1CA-CD55-4D18-A9EE-0B08B6680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F339-8CC9-462A-8F1F-5054252601CF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A1E1CA-CD55-4D18-A9EE-0B08B6680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9A1E1CA-CD55-4D18-A9EE-0B08B66809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F339-8CC9-462A-8F1F-5054252601CF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9A1E1CA-CD55-4D18-A9EE-0B08B66809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127F339-8CC9-462A-8F1F-5054252601CF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127F339-8CC9-462A-8F1F-5054252601CF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9A1E1CA-CD55-4D18-A9EE-0B08B66809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cawater-info.net/all_about_water/wp-content/uploads/2010/05/molekula-vody2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для урока\SAM_14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2116"/>
            <a:ext cx="9357615" cy="7020116"/>
          </a:xfrm>
          <a:prstGeom prst="rect">
            <a:avLst/>
          </a:prstGeom>
          <a:noFill/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0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Выполнил ученик 8 класса – Верёвка Николай</a:t>
            </a:r>
            <a:endParaRPr lang="ru-RU" sz="40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Физические свойства воды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71612"/>
            <a:ext cx="2185974" cy="2643206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Только у воды теплоемкость падает при нагревании от 0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°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до  37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°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С, а  затем возрастае</a:t>
            </a:r>
            <a:r>
              <a:rPr lang="ru-RU" sz="1800" dirty="0" smtClean="0"/>
              <a:t>т (</a:t>
            </a:r>
            <a:r>
              <a:rPr lang="ru-RU" sz="1800" i="1" dirty="0" smtClean="0"/>
              <a:t>что важно для регуляции температуры тела</a:t>
            </a:r>
            <a:r>
              <a:rPr lang="ru-RU" sz="1800" dirty="0" smtClean="0"/>
              <a:t>)</a:t>
            </a:r>
          </a:p>
        </p:txBody>
      </p:sp>
      <p:pic>
        <p:nvPicPr>
          <p:cNvPr id="4" name="Picture 8" descr="Картинка 24 из 6409"/>
          <p:cNvPicPr>
            <a:picLocks noChangeAspect="1" noChangeArrowheads="1"/>
          </p:cNvPicPr>
          <p:nvPr/>
        </p:nvPicPr>
        <p:blipFill>
          <a:blip r:embed="rId2"/>
          <a:srcRect l="13443" r="11536"/>
          <a:stretch>
            <a:fillRect/>
          </a:stretch>
        </p:blipFill>
        <p:spPr bwMode="auto">
          <a:xfrm>
            <a:off x="395288" y="3970278"/>
            <a:ext cx="3522628" cy="2601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Картинка 38 из 50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714488"/>
            <a:ext cx="342321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Картинка 32 из 9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6918" y="0"/>
            <a:ext cx="3267082" cy="316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ртинка 302 из 316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670" y="4214818"/>
            <a:ext cx="2500330" cy="250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Теплоемкость и теплопроводность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воды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Картинка 3 из 22807"/>
          <p:cNvPicPr>
            <a:picLocks noChangeAspect="1" noChangeArrowheads="1"/>
          </p:cNvPicPr>
          <p:nvPr/>
        </p:nvPicPr>
        <p:blipFill>
          <a:blip r:embed="rId2"/>
          <a:srcRect b="16426"/>
          <a:stretch>
            <a:fillRect/>
          </a:stretch>
        </p:blipFill>
        <p:spPr bwMode="auto">
          <a:xfrm>
            <a:off x="0" y="1"/>
            <a:ext cx="57031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5984" y="4929198"/>
            <a:ext cx="68580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Это свойство воды играет немаловажную роль в формировании климата планеты Земля. Замерзание воды в реках,  озёрах, морях в то же время не позволяет переохлаждать воздуху в данной местности. Часто можно наблюдать, как птицы в сильный мороз греются, сидя на льду</a:t>
            </a:r>
            <a:r>
              <a:rPr lang="ru-RU" dirty="0" smtClean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071802" y="357166"/>
            <a:ext cx="5429288" cy="307183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Парообразование воды – тоже терморегулирующие свойство. Например, если бы человек не потел при физической работе, он бы перегрелся. Пот, основой которого является вода, при испарение понижается температура тела. У воды очень высокая </a:t>
            </a:r>
            <a:r>
              <a:rPr lang="ru-RU" sz="20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теплота </a:t>
            </a:r>
            <a:r>
              <a:rPr lang="ru-RU" sz="20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парообразования. Если бы у воды не было этого свойства,  многие озёра и реки летом быстро бы пересохли до дна, и вся жизнь в них погибла бы.</a:t>
            </a:r>
          </a:p>
          <a:p>
            <a:endParaRPr lang="ru-RU" sz="14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ЛД\Рабочий стол\утюг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7693" b="46867"/>
          <a:stretch>
            <a:fillRect/>
          </a:stretch>
        </p:blipFill>
        <p:spPr bwMode="auto">
          <a:xfrm>
            <a:off x="4857752" y="3357562"/>
            <a:ext cx="3797513" cy="317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ЛД\Рабочий стол\перевяз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57166"/>
            <a:ext cx="3500432" cy="281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C:\Documents and Settings\ЛД\Рабочий стол\вулкан.jpg"/>
          <p:cNvPicPr>
            <a:picLocks noChangeAspect="1" noChangeArrowheads="1"/>
          </p:cNvPicPr>
          <p:nvPr/>
        </p:nvPicPr>
        <p:blipFill>
          <a:blip r:embed="rId4"/>
          <a:srcRect b="13828"/>
          <a:stretch>
            <a:fillRect/>
          </a:stretch>
        </p:blipFill>
        <p:spPr bwMode="auto">
          <a:xfrm>
            <a:off x="14484" y="2000240"/>
            <a:ext cx="420031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534400" cy="758952"/>
          </a:xfrm>
        </p:spPr>
        <p:txBody>
          <a:bodyPr>
            <a:norm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Наибольшая теплота парообразования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Pictures\природа\жт(личное) 2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1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Фотосинтез 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4572008"/>
            <a:ext cx="5929354" cy="178595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3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свет</a:t>
            </a:r>
          </a:p>
          <a:p>
            <a:pPr>
              <a:buNone/>
            </a:pP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6СО</a:t>
            </a:r>
            <a:r>
              <a:rPr lang="ru-RU" sz="3600" b="1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+ 6Н</a:t>
            </a:r>
            <a:r>
              <a:rPr lang="ru-RU" sz="3600" b="1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 </a:t>
            </a: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Arial" charset="0"/>
              </a:rPr>
              <a:t>→С</a:t>
            </a:r>
            <a:r>
              <a:rPr lang="ru-RU" sz="3600" b="1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6</a:t>
            </a: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Arial" charset="0"/>
              </a:rPr>
              <a:t>Н</a:t>
            </a:r>
            <a:r>
              <a:rPr lang="ru-RU" sz="3600" b="1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12</a:t>
            </a: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Arial" charset="0"/>
              </a:rPr>
              <a:t>О</a:t>
            </a:r>
            <a:r>
              <a:rPr lang="ru-RU" sz="3600" b="1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6</a:t>
            </a: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Arial" charset="0"/>
              </a:rPr>
              <a:t> + 6О</a:t>
            </a:r>
            <a:r>
              <a:rPr lang="ru-RU" sz="3600" b="1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</a:p>
          <a:p>
            <a:pPr>
              <a:buNone/>
            </a:pPr>
            <a:r>
              <a:rPr lang="ru-RU" b="1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углекислый   вода         глюкоза       кислород</a:t>
            </a:r>
          </a:p>
          <a:p>
            <a:pPr>
              <a:buNone/>
            </a:pPr>
            <a:r>
              <a:rPr lang="ru-RU" b="1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газ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для урока\SAM_18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46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857232"/>
            <a:ext cx="8229600" cy="285752"/>
          </a:xfrm>
        </p:spPr>
        <p:txBody>
          <a:bodyPr>
            <a:normAutofit fontScale="90000"/>
          </a:bodyPr>
          <a:lstStyle/>
          <a:p>
            <a:r>
              <a:rPr lang="ru-RU" kern="10" dirty="0" smtClean="0">
                <a:ln w="9360">
                  <a:miter lim="800000"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/>
            </a:r>
            <a:br>
              <a:rPr lang="ru-RU" kern="10" dirty="0" smtClean="0">
                <a:ln w="9360">
                  <a:miter lim="800000"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ru-RU" b="1" kern="1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  <a:cs typeface="Arial"/>
              </a:rPr>
              <a:t/>
            </a:r>
            <a:br>
              <a:rPr lang="ru-RU" b="1" kern="1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  <a:cs typeface="Arial"/>
              </a:rPr>
            </a:br>
            <a:r>
              <a:rPr lang="ru-RU" sz="4900" b="1" kern="1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  <a:cs typeface="Arial"/>
              </a:rPr>
              <a:t>значение воды</a:t>
            </a:r>
            <a:endParaRPr lang="ru-RU" sz="49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Вода</a:t>
            </a:r>
            <a:r>
              <a:rPr lang="en-GB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имеет</a:t>
            </a:r>
            <a:r>
              <a:rPr lang="en-GB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ключевое</a:t>
            </a:r>
            <a:r>
              <a:rPr lang="en-GB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значение</a:t>
            </a:r>
            <a:r>
              <a:rPr lang="en-GB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en-GB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создании</a:t>
            </a:r>
            <a:r>
              <a:rPr lang="en-GB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</a:t>
            </a:r>
            <a:r>
              <a:rPr lang="en-GB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поддержании</a:t>
            </a:r>
            <a:r>
              <a:rPr lang="en-GB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жизни</a:t>
            </a:r>
            <a:r>
              <a:rPr lang="en-GB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</a:t>
            </a:r>
            <a:r>
              <a:rPr lang="en-GB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земле</a:t>
            </a:r>
            <a:r>
              <a:rPr lang="en-GB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,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GB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  <a:r>
              <a:rPr lang="en-GB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химическом</a:t>
            </a:r>
            <a:r>
              <a:rPr lang="en-GB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строении</a:t>
            </a:r>
            <a:r>
              <a:rPr lang="en-GB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живых</a:t>
            </a:r>
            <a:r>
              <a:rPr lang="en-GB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организмов</a:t>
            </a:r>
            <a:r>
              <a:rPr lang="en-GB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,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GB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  <a:r>
              <a:rPr lang="en-GB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формировании</a:t>
            </a:r>
            <a:r>
              <a:rPr lang="en-GB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климата</a:t>
            </a:r>
            <a:r>
              <a:rPr lang="en-GB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.</a:t>
            </a:r>
          </a:p>
          <a:p>
            <a:endParaRPr lang="ru-RU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Учитель\Рабочий стол\Вода\вода\SAM_517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для урока\IMG_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1643050"/>
            <a:ext cx="62865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Вода!... Ты не просто необходима для жизни, ты и есть сама жизнь…»</a:t>
            </a:r>
          </a:p>
          <a:p>
            <a:r>
              <a:rPr lang="ru-RU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       </a:t>
            </a:r>
            <a:r>
              <a:rPr lang="ru-RU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Антуан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де Сент-Экзюпери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cawater-info.net/all_about_water/wp-content/uploads/2010/05/molekula-vody2.jpg">
            <a:hlinkClick r:id="rId2" tooltip="&quot;molekula-vody2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физические свойства воды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Агрегатные состояния: пар, вода, лед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</a:t>
            </a:r>
            <a:r>
              <a:rPr lang="ru-RU" baseline="-250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кип</a:t>
            </a:r>
            <a:r>
              <a:rPr lang="ru-RU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= 100 </a:t>
            </a:r>
            <a:r>
              <a:rPr lang="en-US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°</a:t>
            </a:r>
            <a:r>
              <a:rPr lang="ru-RU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</a:t>
            </a:r>
            <a:r>
              <a:rPr lang="ru-RU" baseline="-250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пл.</a:t>
            </a:r>
            <a:r>
              <a:rPr lang="ru-RU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= 0 </a:t>
            </a:r>
            <a:r>
              <a:rPr lang="en-US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°</a:t>
            </a:r>
            <a:endParaRPr lang="ru-RU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Плотность 1000 кг/м</a:t>
            </a:r>
            <a:r>
              <a:rPr lang="ru-RU" baseline="300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3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Большое поверхностное натяжение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Малая сжимаемость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Наибольшая удельная теплоемкость 4200 Дж/кг</a:t>
            </a:r>
            <a:r>
              <a:rPr lang="en-US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•</a:t>
            </a:r>
            <a:r>
              <a:rPr lang="ru-RU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˚С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Высокая теплопроводность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Наибольшая теплота парообразования 2,3</a:t>
            </a:r>
            <a:r>
              <a:rPr lang="en-US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•</a:t>
            </a:r>
            <a:r>
              <a:rPr lang="ru-RU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10</a:t>
            </a:r>
            <a:r>
              <a:rPr lang="ru-RU" baseline="300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6</a:t>
            </a:r>
            <a:r>
              <a:rPr lang="ru-RU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 Дж/кг</a:t>
            </a:r>
            <a:endParaRPr lang="en-US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cs typeface="Arial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Слабая электропроводность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Прекрасный растворитель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 и строение молекулы воды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Внутри молекулы – ковалентная </a:t>
            </a:r>
          </a:p>
          <a:p>
            <a:pPr algn="ctr">
              <a:buNone/>
            </a:pPr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полярная связь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4" descr="дипол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935997"/>
            <a:ext cx="5462596" cy="344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1538" y="3500438"/>
            <a:ext cx="2286016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r>
              <a:rPr lang="ru-RU" sz="40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</a:p>
          <a:p>
            <a:pPr algn="ctr">
              <a:spcBef>
                <a:spcPct val="50000"/>
              </a:spcBef>
            </a:pP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Mr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 г/моль</a:t>
            </a:r>
          </a:p>
          <a:p>
            <a:pPr algn="ctr">
              <a:spcBef>
                <a:spcPct val="50000"/>
              </a:spcBef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Диполь – полярная молекула.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21672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Картинка 68 из 111656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11700"/>
          <a:stretch>
            <a:fillRect/>
          </a:stretch>
        </p:blipFill>
        <p:spPr bwMode="auto">
          <a:xfrm>
            <a:off x="0" y="3429000"/>
            <a:ext cx="485115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user\Desktop\для урока\SAM_16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9" y="3481855"/>
            <a:ext cx="4500562" cy="3376145"/>
          </a:xfrm>
          <a:prstGeom prst="rect">
            <a:avLst/>
          </a:prstGeom>
          <a:noFill/>
        </p:spPr>
      </p:pic>
      <p:pic>
        <p:nvPicPr>
          <p:cNvPr id="5123" name="Picture 3" descr="C:\Users\user\Desktop\для урока\SAM_14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57166"/>
            <a:ext cx="4500594" cy="360047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714876" y="3857629"/>
            <a:ext cx="3786214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Рисунок 13" descr="Картинка 3 из 1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71487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214422"/>
            <a:ext cx="7658096" cy="78581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Уникальность воды</a:t>
            </a:r>
            <a:b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2357430"/>
            <a:ext cx="6215106" cy="4786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06425" indent="-606425">
              <a:lnSpc>
                <a:spcPct val="80000"/>
              </a:lnSpc>
              <a:spcBef>
                <a:spcPts val="500"/>
              </a:spcBef>
              <a:buClrTx/>
              <a:buSzPct val="120000"/>
              <a:buFontTx/>
              <a:buNone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endParaRPr lang="en-GB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606425" indent="-606425">
              <a:lnSpc>
                <a:spcPct val="80000"/>
              </a:lnSpc>
              <a:spcBef>
                <a:spcPts val="500"/>
              </a:spcBef>
              <a:buClr>
                <a:srgbClr val="FFCC00"/>
              </a:buClr>
              <a:buSzPct val="120000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r>
              <a:rPr lang="ru-RU" sz="1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en-GB" sz="1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</a:t>
            </a:r>
            <a:r>
              <a:rPr lang="en-GB" sz="1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состоянию</a:t>
            </a:r>
            <a:r>
              <a:rPr lang="en-GB" sz="1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1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различают</a:t>
            </a:r>
            <a:r>
              <a:rPr lang="ru-RU" sz="1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r>
              <a:rPr lang="en-GB" sz="1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1600" b="1" dirty="0" smtClean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606425" indent="-606425">
              <a:lnSpc>
                <a:spcPct val="80000"/>
              </a:lnSpc>
              <a:spcBef>
                <a:spcPts val="500"/>
              </a:spcBef>
              <a:buClr>
                <a:srgbClr val="FFCC00"/>
              </a:buClr>
              <a:buSzPct val="120000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r>
              <a:rPr lang="en-GB" sz="1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Твёрдое</a:t>
            </a:r>
            <a:r>
              <a:rPr lang="en-GB" sz="1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---ЛЁД.</a:t>
            </a:r>
          </a:p>
          <a:p>
            <a:pPr marL="606425" indent="-606425">
              <a:lnSpc>
                <a:spcPct val="80000"/>
              </a:lnSpc>
              <a:spcBef>
                <a:spcPts val="500"/>
              </a:spcBef>
              <a:buClrTx/>
              <a:buSzPct val="120000"/>
              <a:buFontTx/>
              <a:buNone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endParaRPr lang="en-GB" sz="1600" b="1" dirty="0" smtClean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989013" lvl="1" indent="-530225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r>
              <a:rPr lang="en-GB" sz="1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Жидкое</a:t>
            </a:r>
            <a:r>
              <a:rPr lang="en-GB" sz="1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---ВОДА.</a:t>
            </a:r>
          </a:p>
          <a:p>
            <a:pPr marL="606425" indent="-606425">
              <a:lnSpc>
                <a:spcPct val="80000"/>
              </a:lnSpc>
              <a:spcBef>
                <a:spcPts val="500"/>
              </a:spcBef>
              <a:buClrTx/>
              <a:buSzPct val="120000"/>
              <a:buFontTx/>
              <a:buNone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endParaRPr lang="en-GB" sz="1600" b="1" dirty="0" smtClean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606425" indent="-606425">
              <a:lnSpc>
                <a:spcPct val="80000"/>
              </a:lnSpc>
              <a:spcBef>
                <a:spcPts val="500"/>
              </a:spcBef>
              <a:buClr>
                <a:srgbClr val="FFCC00"/>
              </a:buClr>
              <a:buSzPct val="120000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r>
              <a:rPr lang="en-GB" sz="1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Газообразное</a:t>
            </a:r>
            <a:r>
              <a:rPr lang="en-GB" sz="1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---ВОДЯНОЙ ПАР.</a:t>
            </a:r>
          </a:p>
          <a:p>
            <a:pPr marL="606425" indent="-606425">
              <a:lnSpc>
                <a:spcPct val="80000"/>
              </a:lnSpc>
              <a:spcBef>
                <a:spcPts val="500"/>
              </a:spcBef>
              <a:buClrTx/>
              <a:buSzPct val="120000"/>
              <a:buFontTx/>
              <a:buNone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endParaRPr lang="en-GB" sz="1600" b="1" dirty="0" smtClean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606425" indent="-606425">
              <a:lnSpc>
                <a:spcPct val="80000"/>
              </a:lnSpc>
              <a:spcBef>
                <a:spcPts val="500"/>
              </a:spcBef>
              <a:buClr>
                <a:srgbClr val="FFCC00"/>
              </a:buClr>
              <a:buSzPct val="120000"/>
              <a:buFont typeface="Tahoma" pitchFamily="34" charset="0"/>
              <a:buChar char="•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r>
              <a:rPr lang="en-GB" sz="1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  <a:p>
            <a:pPr marL="606425" indent="-606425">
              <a:lnSpc>
                <a:spcPct val="80000"/>
              </a:lnSpc>
              <a:spcBef>
                <a:spcPts val="500"/>
              </a:spcBef>
              <a:buClr>
                <a:srgbClr val="FFCC00"/>
              </a:buClr>
              <a:buSzPct val="120000"/>
              <a:buFont typeface="Tahoma" pitchFamily="34" charset="0"/>
              <a:buChar char="•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r>
              <a:rPr lang="en-GB" sz="1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</a:t>
            </a:r>
            <a:r>
              <a:rPr lang="en-GB" sz="1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0 С  </a:t>
            </a:r>
            <a:r>
              <a:rPr lang="en-GB" sz="1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вода</a:t>
            </a:r>
            <a:r>
              <a:rPr lang="en-GB" sz="1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1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замерзает</a:t>
            </a:r>
            <a:r>
              <a:rPr lang="en-GB" sz="1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marL="606425" indent="-606425">
              <a:lnSpc>
                <a:spcPct val="80000"/>
              </a:lnSpc>
              <a:spcBef>
                <a:spcPts val="500"/>
              </a:spcBef>
              <a:buClrTx/>
              <a:buSzPct val="120000"/>
              <a:buFontTx/>
              <a:buNone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endParaRPr lang="en-GB" sz="1600" b="1" dirty="0" smtClean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606425" indent="-606425">
              <a:lnSpc>
                <a:spcPct val="80000"/>
              </a:lnSpc>
              <a:spcBef>
                <a:spcPts val="500"/>
              </a:spcBef>
              <a:buClrTx/>
              <a:buSzPct val="120000"/>
              <a:buFontTx/>
              <a:buNone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r>
              <a:rPr lang="en-GB" sz="1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</a:t>
            </a:r>
            <a:r>
              <a:rPr lang="en-GB" sz="1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1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росте</a:t>
            </a:r>
            <a:r>
              <a:rPr lang="en-GB" sz="1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1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давления</a:t>
            </a:r>
            <a:r>
              <a:rPr lang="en-GB" sz="1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1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температура</a:t>
            </a:r>
            <a:r>
              <a:rPr lang="en-GB" sz="1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1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кипения</a:t>
            </a:r>
            <a:r>
              <a:rPr lang="en-GB" sz="1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1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воды</a:t>
            </a:r>
            <a:r>
              <a:rPr lang="en-GB" sz="1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1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растёт</a:t>
            </a:r>
            <a:r>
              <a:rPr lang="en-GB" sz="1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,</a:t>
            </a:r>
            <a:r>
              <a:rPr lang="en-GB" sz="1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плотность</a:t>
            </a:r>
            <a:r>
              <a:rPr lang="en-GB" sz="1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1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водяного</a:t>
            </a:r>
            <a:r>
              <a:rPr lang="en-GB" sz="1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1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пара</a:t>
            </a:r>
            <a:r>
              <a:rPr lang="en-GB" sz="1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en-GB" sz="1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точке</a:t>
            </a:r>
            <a:r>
              <a:rPr lang="en-GB" sz="1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1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кипения</a:t>
            </a:r>
            <a:r>
              <a:rPr lang="en-GB" sz="1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1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тоже</a:t>
            </a:r>
            <a:r>
              <a:rPr lang="en-GB" sz="1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1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растёт</a:t>
            </a:r>
            <a:r>
              <a:rPr lang="en-GB" sz="1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en-GB" sz="1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</a:t>
            </a:r>
            <a:r>
              <a:rPr lang="en-GB" sz="1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1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температуре</a:t>
            </a:r>
            <a:r>
              <a:rPr lang="en-GB" sz="1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374 С и </a:t>
            </a:r>
            <a:r>
              <a:rPr lang="en-GB" sz="1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давлении</a:t>
            </a:r>
            <a:r>
              <a:rPr lang="en-GB" sz="1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22,064 </a:t>
            </a:r>
            <a:r>
              <a:rPr lang="en-GB" sz="1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МПа</a:t>
            </a:r>
            <a:r>
              <a:rPr lang="en-GB" sz="1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1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вода</a:t>
            </a:r>
            <a:r>
              <a:rPr lang="en-GB" sz="1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1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проходит</a:t>
            </a:r>
            <a:r>
              <a:rPr lang="en-GB" sz="1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1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критическую</a:t>
            </a:r>
            <a:r>
              <a:rPr lang="en-GB" sz="1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1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точку</a:t>
            </a:r>
            <a:r>
              <a:rPr lang="en-GB" sz="1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 В </a:t>
            </a:r>
            <a:r>
              <a:rPr lang="en-GB" sz="1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этой</a:t>
            </a:r>
            <a:r>
              <a:rPr lang="en-GB" sz="1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1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точке</a:t>
            </a:r>
            <a:r>
              <a:rPr lang="en-GB" sz="1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1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плотность</a:t>
            </a:r>
            <a:r>
              <a:rPr lang="en-GB" sz="1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</a:t>
            </a:r>
            <a:r>
              <a:rPr lang="en-GB" sz="1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другие</a:t>
            </a:r>
            <a:r>
              <a:rPr lang="en-GB" sz="1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1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свойства</a:t>
            </a:r>
            <a:r>
              <a:rPr lang="en-GB" sz="1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1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жидкой</a:t>
            </a:r>
            <a:r>
              <a:rPr lang="en-GB" sz="1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</a:t>
            </a:r>
            <a:r>
              <a:rPr lang="en-GB" sz="1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газообразной</a:t>
            </a:r>
            <a:r>
              <a:rPr lang="en-GB" sz="1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1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воды</a:t>
            </a:r>
            <a:r>
              <a:rPr lang="en-GB" sz="1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1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совпадают</a:t>
            </a:r>
            <a:r>
              <a:rPr lang="en-GB" sz="1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.  </a:t>
            </a:r>
            <a:r>
              <a:rPr lang="en-GB" sz="1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</a:t>
            </a:r>
            <a:r>
              <a:rPr lang="en-GB" sz="1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1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более</a:t>
            </a:r>
            <a:r>
              <a:rPr lang="en-GB" sz="1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1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высоком</a:t>
            </a:r>
            <a:r>
              <a:rPr lang="en-GB" sz="1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1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давлении</a:t>
            </a:r>
            <a:r>
              <a:rPr lang="en-GB" sz="1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1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нет</a:t>
            </a:r>
            <a:r>
              <a:rPr lang="en-GB" sz="1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1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разницы</a:t>
            </a:r>
            <a:r>
              <a:rPr lang="en-GB" sz="1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1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между</a:t>
            </a:r>
            <a:r>
              <a:rPr lang="en-GB" sz="1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1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жидкой</a:t>
            </a:r>
            <a:r>
              <a:rPr lang="en-GB" sz="1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1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водой</a:t>
            </a:r>
            <a:r>
              <a:rPr lang="en-GB" sz="1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</a:t>
            </a:r>
            <a:r>
              <a:rPr lang="en-GB" sz="1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водяным</a:t>
            </a:r>
            <a:r>
              <a:rPr lang="en-GB" sz="1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1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паром</a:t>
            </a:r>
            <a:r>
              <a:rPr lang="en-GB" sz="1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,</a:t>
            </a:r>
            <a:r>
              <a:rPr lang="en-GB" sz="1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следовательно</a:t>
            </a:r>
            <a:r>
              <a:rPr lang="en-GB" sz="1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,</a:t>
            </a:r>
            <a:r>
              <a:rPr lang="en-GB" sz="1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нет</a:t>
            </a:r>
            <a:r>
              <a:rPr lang="en-GB" sz="1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</a:t>
            </a:r>
            <a:r>
              <a:rPr lang="en-GB" sz="1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кипения</a:t>
            </a:r>
            <a:r>
              <a:rPr lang="en-GB" sz="1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1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или</a:t>
            </a:r>
            <a:r>
              <a:rPr lang="en-GB" sz="1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1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испарения</a:t>
            </a:r>
            <a:r>
              <a:rPr lang="en-GB" sz="1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.</a:t>
            </a:r>
            <a:endParaRPr lang="en-GB" sz="16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11" descr="Картинка 68 из 1116564"/>
          <p:cNvPicPr>
            <a:picLocks noChangeAspect="1" noChangeArrowheads="1"/>
          </p:cNvPicPr>
          <p:nvPr/>
        </p:nvPicPr>
        <p:blipFill>
          <a:blip r:embed="rId2"/>
          <a:srcRect t="11700"/>
          <a:stretch>
            <a:fillRect/>
          </a:stretch>
        </p:blipFill>
        <p:spPr bwMode="auto">
          <a:xfrm>
            <a:off x="152400" y="3581400"/>
            <a:ext cx="485115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Расширение объёма воды при замерзании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285860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При замерзание воды, вода расширяется на 9%. Поэтому лёд всегда легче незамёрзшей воды и всплывает вверх. Под такай «шубой» даже зимой  в Арктике морские животные не очень холодно.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Аномальное изменение плотности воды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условие для жизни в ней живых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организмов</a:t>
            </a:r>
          </a:p>
          <a:p>
            <a:pPr>
              <a:spcBef>
                <a:spcPct val="50000"/>
              </a:spcBef>
              <a:buNone/>
            </a:pP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spcBef>
                <a:spcPct val="50000"/>
              </a:spcBef>
              <a:buNone/>
            </a:pP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spcBef>
                <a:spcPct val="50000"/>
              </a:spcBef>
              <a:buNone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t°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↑ до 4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°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 </a:t>
            </a:r>
            <a:r>
              <a:rPr lang="el-G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ρ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↑</a:t>
            </a:r>
          </a:p>
          <a:p>
            <a:pPr>
              <a:spcBef>
                <a:spcPct val="50000"/>
              </a:spcBef>
              <a:buNone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</a:t>
            </a:r>
            <a:r>
              <a:rPr lang="el-G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ρ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l-GR" sz="20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max</a:t>
            </a:r>
            <a:r>
              <a:rPr lang="ru-RU" sz="20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 999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973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кг/м</a:t>
            </a:r>
            <a:r>
              <a:rPr lang="ru-RU" sz="2000" b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ru-RU" sz="2000" b="1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spcBef>
                <a:spcPct val="50000"/>
              </a:spcBef>
              <a:buNone/>
            </a:pPr>
            <a:r>
              <a:rPr lang="ru-RU" sz="2000" b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При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t°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↑ после  4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°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 </a:t>
            </a:r>
            <a:r>
              <a:rPr lang="el-G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ρ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↓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8" descr="Картинка 45 из 16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3" y="2071678"/>
            <a:ext cx="4917609" cy="434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водомерк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357562"/>
            <a:ext cx="46672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Картинка 5 из 29920"/>
          <p:cNvPicPr>
            <a:picLocks noChangeAspect="1" noChangeArrowheads="1"/>
          </p:cNvPicPr>
          <p:nvPr/>
        </p:nvPicPr>
        <p:blipFill>
          <a:blip r:embed="rId3"/>
          <a:srcRect l="15604" t="5667" r="3564" b="16833"/>
          <a:stretch>
            <a:fillRect/>
          </a:stretch>
        </p:blipFill>
        <p:spPr bwMode="auto">
          <a:xfrm>
            <a:off x="0" y="0"/>
            <a:ext cx="4714876" cy="339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капля кран"/>
          <p:cNvPicPr>
            <a:picLocks noChangeAspect="1" noChangeArrowheads="1"/>
          </p:cNvPicPr>
          <p:nvPr/>
        </p:nvPicPr>
        <p:blipFill>
          <a:blip r:embed="rId4"/>
          <a:srcRect l="10326" r="12036" b="5785"/>
          <a:stretch>
            <a:fillRect/>
          </a:stretch>
        </p:blipFill>
        <p:spPr bwMode="auto">
          <a:xfrm>
            <a:off x="4429124" y="3186113"/>
            <a:ext cx="2160587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250px-2006-01-15_coin_on_water"/>
          <p:cNvPicPr>
            <a:picLocks noChangeAspect="1" noChangeArrowheads="1"/>
          </p:cNvPicPr>
          <p:nvPr/>
        </p:nvPicPr>
        <p:blipFill>
          <a:blip r:embed="rId5"/>
          <a:srcRect l="7838" r="5879"/>
          <a:stretch>
            <a:fillRect/>
          </a:stretch>
        </p:blipFill>
        <p:spPr bwMode="auto">
          <a:xfrm>
            <a:off x="6500794" y="1857364"/>
            <a:ext cx="2643206" cy="48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86676" cy="50006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Поверхностное натяжение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Картинка 167 из 165165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4348" y="5000636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chemeClr val="accent3"/>
                </a:solidFill>
              </a:rPr>
              <a:t>При н.у. объем 1л Н</a:t>
            </a:r>
            <a:r>
              <a:rPr lang="ru-RU" sz="3600" baseline="-25000" dirty="0">
                <a:solidFill>
                  <a:schemeClr val="accent3"/>
                </a:solidFill>
              </a:rPr>
              <a:t>2</a:t>
            </a:r>
            <a:r>
              <a:rPr lang="ru-RU" sz="3600" dirty="0">
                <a:solidFill>
                  <a:schemeClr val="accent3"/>
                </a:solidFill>
              </a:rPr>
              <a:t>О уменьшается лишь на 0,05см</a:t>
            </a:r>
            <a:r>
              <a:rPr lang="ru-RU" sz="3600" baseline="30000" dirty="0">
                <a:solidFill>
                  <a:schemeClr val="accent3"/>
                </a:solidFill>
              </a:rPr>
              <a:t>3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Малая сжимаемость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149</TotalTime>
  <Words>446</Words>
  <Application>Microsoft Office PowerPoint</Application>
  <PresentationFormat>Экран (4:3)</PresentationFormat>
  <Paragraphs>64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Официальная</vt:lpstr>
      <vt:lpstr>Физические свойства воды</vt:lpstr>
      <vt:lpstr>Слайд 2</vt:lpstr>
      <vt:lpstr>Основные физические свойства воды</vt:lpstr>
      <vt:lpstr>Состав и строение молекулы воды</vt:lpstr>
      <vt:lpstr>Уникальность воды </vt:lpstr>
      <vt:lpstr>Расширение объёма воды при замерзании</vt:lpstr>
      <vt:lpstr>Аномальное изменение плотности воды</vt:lpstr>
      <vt:lpstr>Поверхностное натяжение</vt:lpstr>
      <vt:lpstr>Малая сжимаемость</vt:lpstr>
      <vt:lpstr>Теплоемкость и теплопроводность  воды</vt:lpstr>
      <vt:lpstr>Слайд 11</vt:lpstr>
      <vt:lpstr>Наибольшая теплота парообразования </vt:lpstr>
      <vt:lpstr>Фотосинтез </vt:lpstr>
      <vt:lpstr>  значение воды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Гейкер С.Ю.</cp:lastModifiedBy>
  <cp:revision>18</cp:revision>
  <dcterms:created xsi:type="dcterms:W3CDTF">2012-05-23T11:49:24Z</dcterms:created>
  <dcterms:modified xsi:type="dcterms:W3CDTF">2013-02-21T10:41:39Z</dcterms:modified>
</cp:coreProperties>
</file>